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2"/>
  </p:notesMasterIdLst>
  <p:sldIdLst>
    <p:sldId id="256" r:id="rId2"/>
    <p:sldId id="271" r:id="rId3"/>
    <p:sldId id="288" r:id="rId4"/>
    <p:sldId id="272" r:id="rId5"/>
    <p:sldId id="273" r:id="rId6"/>
    <p:sldId id="278" r:id="rId7"/>
    <p:sldId id="290" r:id="rId8"/>
    <p:sldId id="275" r:id="rId9"/>
    <p:sldId id="295" r:id="rId10"/>
    <p:sldId id="277" r:id="rId11"/>
    <p:sldId id="282" r:id="rId12"/>
    <p:sldId id="283" r:id="rId13"/>
    <p:sldId id="284" r:id="rId14"/>
    <p:sldId id="292" r:id="rId15"/>
    <p:sldId id="285" r:id="rId16"/>
    <p:sldId id="286" r:id="rId17"/>
    <p:sldId id="287" r:id="rId18"/>
    <p:sldId id="293" r:id="rId19"/>
    <p:sldId id="279" r:id="rId20"/>
    <p:sldId id="29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026" autoAdjust="0"/>
  </p:normalViewPr>
  <p:slideViewPr>
    <p:cSldViewPr>
      <p:cViewPr varScale="1">
        <p:scale>
          <a:sx n="57" d="100"/>
          <a:sy n="57" d="100"/>
        </p:scale>
        <p:origin x="73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DEEEA2-658A-432F-8065-627B48DB98CA}" type="datetimeFigureOut">
              <a:rPr lang="en-US" smtClean="0"/>
              <a:t>8/29/2022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2F420A-9D05-42D7-92F2-0C0024A9AB7D}" type="slidenum">
              <a:rPr lang="en-US" smtClean="0"/>
              <a:t>‹#›</a:t>
            </a:fld>
            <a:endParaRPr lang="en-US"/>
          </a:p>
        </p:txBody>
      </p:sp>
    </p:spTree>
    <p:extLst>
      <p:ext uri="{BB962C8B-B14F-4D97-AF65-F5344CB8AC3E}">
        <p14:creationId xmlns:p14="http://schemas.microsoft.com/office/powerpoint/2010/main" val="694653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F420A-9D05-42D7-92F2-0C0024A9AB7D}" type="slidenum">
              <a:rPr lang="en-US" smtClean="0"/>
              <a:t>1</a:t>
            </a:fld>
            <a:endParaRPr lang="en-US"/>
          </a:p>
        </p:txBody>
      </p:sp>
    </p:spTree>
    <p:extLst>
      <p:ext uri="{BB962C8B-B14F-4D97-AF65-F5344CB8AC3E}">
        <p14:creationId xmlns:p14="http://schemas.microsoft.com/office/powerpoint/2010/main" val="496333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Cost of Attendance = How much one year (typically</a:t>
            </a:r>
            <a:r>
              <a:rPr lang="en-US" baseline="0" dirty="0" smtClean="0"/>
              <a:t> the nine months comprising a student’s fall &amp; spring semesters) costs –</a:t>
            </a:r>
            <a:br>
              <a:rPr lang="en-US" baseline="0" dirty="0" smtClean="0"/>
            </a:br>
            <a:endParaRPr lang="en-US" baseline="0" dirty="0" smtClean="0"/>
          </a:p>
          <a:p>
            <a:pPr marL="171450" indent="-171450">
              <a:buFont typeface="Arial" panose="020B0604020202020204" pitchFamily="34" charset="0"/>
              <a:buChar char="•"/>
            </a:pPr>
            <a:r>
              <a:rPr lang="en-US" baseline="0" dirty="0" smtClean="0"/>
              <a:t>Direct costs, charges you pay directly to a school:</a:t>
            </a:r>
          </a:p>
          <a:p>
            <a:pPr marL="628650" lvl="1" indent="-171450">
              <a:buFont typeface="Arial" panose="020B0604020202020204" pitchFamily="34" charset="0"/>
              <a:buChar char="•"/>
            </a:pPr>
            <a:r>
              <a:rPr lang="en-US" baseline="0" dirty="0" smtClean="0"/>
              <a:t>Tuition &amp; Fees</a:t>
            </a:r>
          </a:p>
          <a:p>
            <a:pPr marL="628650" lvl="1" indent="-171450">
              <a:buFont typeface="Arial" panose="020B0604020202020204" pitchFamily="34" charset="0"/>
              <a:buChar char="•"/>
            </a:pPr>
            <a:r>
              <a:rPr lang="en-US" baseline="0" dirty="0" smtClean="0"/>
              <a:t>Books &amp; Supplies</a:t>
            </a:r>
            <a:br>
              <a:rPr lang="en-US" baseline="0" dirty="0" smtClean="0"/>
            </a:br>
            <a:endParaRPr lang="en-US" baseline="0" dirty="0" smtClean="0"/>
          </a:p>
          <a:p>
            <a:pPr marL="171450" indent="-171450">
              <a:buFont typeface="Arial" panose="020B0604020202020204" pitchFamily="34" charset="0"/>
              <a:buChar char="•"/>
            </a:pPr>
            <a:r>
              <a:rPr lang="en-US" baseline="0" dirty="0" smtClean="0"/>
              <a:t>Indirect costs, charges you do not pay directly to a school but might incur generally:</a:t>
            </a:r>
          </a:p>
          <a:p>
            <a:pPr marL="628650" lvl="1" indent="-171450">
              <a:buFont typeface="Arial" panose="020B0604020202020204" pitchFamily="34" charset="0"/>
              <a:buChar char="•"/>
            </a:pPr>
            <a:r>
              <a:rPr lang="en-US" baseline="0" dirty="0" smtClean="0"/>
              <a:t>Room &amp; Board (food)</a:t>
            </a:r>
          </a:p>
          <a:p>
            <a:pPr marL="628650" lvl="1" indent="-171450">
              <a:buFont typeface="Arial" panose="020B0604020202020204" pitchFamily="34" charset="0"/>
              <a:buChar char="•"/>
            </a:pPr>
            <a:r>
              <a:rPr lang="en-US" baseline="0" dirty="0" smtClean="0"/>
              <a:t>Travel expenses</a:t>
            </a:r>
          </a:p>
          <a:p>
            <a:pPr marL="628650" lvl="1" indent="-171450">
              <a:buFont typeface="Arial" panose="020B0604020202020204" pitchFamily="34" charset="0"/>
              <a:buChar char="•"/>
            </a:pPr>
            <a:r>
              <a:rPr lang="en-US" baseline="0" dirty="0" smtClean="0"/>
              <a:t>Miscellaneous expenses</a:t>
            </a:r>
            <a:endParaRPr lang="en-US" baseline="0" dirty="0"/>
          </a:p>
          <a:p>
            <a:pPr marL="628650" lvl="1" indent="-171450">
              <a:buFont typeface="Arial" panose="020B0604020202020204" pitchFamily="34" charset="0"/>
              <a:buChar char="•"/>
            </a:pPr>
            <a:endParaRPr lang="en-US" baseline="0" dirty="0" smtClean="0"/>
          </a:p>
          <a:p>
            <a:pPr marL="0" lvl="0" indent="0">
              <a:buFont typeface="Arial" panose="020B0604020202020204" pitchFamily="34" charset="0"/>
              <a:buNone/>
            </a:pPr>
            <a:r>
              <a:rPr lang="en-US" baseline="0" dirty="0" smtClean="0"/>
              <a:t>Expected Family Contribution = Score of a student’s FAFSA, i.e. how much “need” does a student have for financial assistance</a:t>
            </a:r>
            <a:endParaRPr lang="en-US" baseline="0" dirty="0"/>
          </a:p>
        </p:txBody>
      </p:sp>
      <p:sp>
        <p:nvSpPr>
          <p:cNvPr id="4" name="Slide Number Placeholder 3"/>
          <p:cNvSpPr>
            <a:spLocks noGrp="1"/>
          </p:cNvSpPr>
          <p:nvPr>
            <p:ph type="sldNum" sz="quarter" idx="10"/>
          </p:nvPr>
        </p:nvSpPr>
        <p:spPr/>
        <p:txBody>
          <a:bodyPr/>
          <a:lstStyle/>
          <a:p>
            <a:fld id="{8E2F420A-9D05-42D7-92F2-0C0024A9AB7D}" type="slidenum">
              <a:rPr lang="en-US" smtClean="0"/>
              <a:t>10</a:t>
            </a:fld>
            <a:endParaRPr lang="en-US"/>
          </a:p>
        </p:txBody>
      </p:sp>
    </p:spTree>
    <p:extLst>
      <p:ext uri="{BB962C8B-B14F-4D97-AF65-F5344CB8AC3E}">
        <p14:creationId xmlns:p14="http://schemas.microsoft.com/office/powerpoint/2010/main" val="929061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Apply</a:t>
            </a:r>
            <a:r>
              <a:rPr lang="en-US" baseline="0" dirty="0" smtClean="0"/>
              <a:t> for the following state financial aid program by visiting </a:t>
            </a:r>
            <a:r>
              <a:rPr lang="en-US" u="sng" dirty="0" smtClean="0"/>
              <a:t>http://www.floridastudentfinancialaid.org/SSFAD/home/uamain.htm</a:t>
            </a:r>
            <a:br>
              <a:rPr lang="en-US" u="sng" dirty="0" smtClean="0"/>
            </a:br>
            <a:endParaRPr lang="en-US" u="sng" dirty="0" smtClean="0"/>
          </a:p>
          <a:p>
            <a:pPr marL="457200" indent="-457200">
              <a:buFont typeface="Arial" panose="020B0604020202020204" pitchFamily="34" charset="0"/>
              <a:buChar char="•"/>
            </a:pPr>
            <a:r>
              <a:rPr lang="en-US" sz="1200" u="sng" dirty="0" smtClean="0">
                <a:solidFill>
                  <a:schemeClr val="bg1"/>
                </a:solidFill>
              </a:rPr>
              <a:t>F</a:t>
            </a:r>
            <a:r>
              <a:rPr lang="en-US" sz="1200" dirty="0" smtClean="0">
                <a:solidFill>
                  <a:schemeClr val="bg1"/>
                </a:solidFill>
              </a:rPr>
              <a:t>lorida </a:t>
            </a:r>
            <a:r>
              <a:rPr lang="en-US" sz="1200" u="sng" dirty="0" smtClean="0">
                <a:solidFill>
                  <a:schemeClr val="bg1"/>
                </a:solidFill>
              </a:rPr>
              <a:t>S</a:t>
            </a:r>
            <a:r>
              <a:rPr lang="en-US" sz="1200" dirty="0" smtClean="0">
                <a:solidFill>
                  <a:schemeClr val="bg1"/>
                </a:solidFill>
              </a:rPr>
              <a:t>tudent </a:t>
            </a:r>
            <a:r>
              <a:rPr lang="en-US" sz="1200" u="sng" dirty="0" smtClean="0">
                <a:solidFill>
                  <a:schemeClr val="bg1"/>
                </a:solidFill>
              </a:rPr>
              <a:t>A</a:t>
            </a:r>
            <a:r>
              <a:rPr lang="en-US" sz="1200" dirty="0" smtClean="0">
                <a:solidFill>
                  <a:schemeClr val="bg1"/>
                </a:solidFill>
              </a:rPr>
              <a:t>ssistance </a:t>
            </a:r>
            <a:r>
              <a:rPr lang="en-US" sz="1200" u="sng" dirty="0" smtClean="0">
                <a:solidFill>
                  <a:schemeClr val="bg1"/>
                </a:solidFill>
              </a:rPr>
              <a:t>G</a:t>
            </a:r>
            <a:r>
              <a:rPr lang="en-US" sz="1200" dirty="0" smtClean="0">
                <a:solidFill>
                  <a:schemeClr val="bg1"/>
                </a:solidFill>
              </a:rPr>
              <a:t>rant (FSAG)</a:t>
            </a:r>
          </a:p>
          <a:p>
            <a:pPr marL="457200" indent="-457200">
              <a:buFont typeface="Arial" panose="020B0604020202020204" pitchFamily="34" charset="0"/>
              <a:buChar char="•"/>
            </a:pPr>
            <a:r>
              <a:rPr lang="en-US" sz="1200" u="sng" dirty="0" smtClean="0">
                <a:solidFill>
                  <a:schemeClr val="bg1"/>
                </a:solidFill>
              </a:rPr>
              <a:t>F</a:t>
            </a:r>
            <a:r>
              <a:rPr lang="en-US" sz="1200" dirty="0" smtClean="0">
                <a:solidFill>
                  <a:schemeClr val="bg1"/>
                </a:solidFill>
              </a:rPr>
              <a:t>irst </a:t>
            </a:r>
            <a:r>
              <a:rPr lang="en-US" sz="1200" u="sng" dirty="0" smtClean="0">
                <a:solidFill>
                  <a:schemeClr val="bg1"/>
                </a:solidFill>
              </a:rPr>
              <a:t>G</a:t>
            </a:r>
            <a:r>
              <a:rPr lang="en-US" sz="1200" dirty="0" smtClean="0">
                <a:solidFill>
                  <a:schemeClr val="bg1"/>
                </a:solidFill>
              </a:rPr>
              <a:t>eneration </a:t>
            </a:r>
            <a:r>
              <a:rPr lang="en-US" sz="1200" u="sng" dirty="0" smtClean="0">
                <a:solidFill>
                  <a:schemeClr val="bg1"/>
                </a:solidFill>
              </a:rPr>
              <a:t>M</a:t>
            </a:r>
            <a:r>
              <a:rPr lang="en-US" sz="1200" dirty="0" smtClean="0">
                <a:solidFill>
                  <a:schemeClr val="bg1"/>
                </a:solidFill>
              </a:rPr>
              <a:t>atching </a:t>
            </a:r>
            <a:r>
              <a:rPr lang="en-US" sz="1200" u="sng" dirty="0" smtClean="0">
                <a:solidFill>
                  <a:schemeClr val="bg1"/>
                </a:solidFill>
              </a:rPr>
              <a:t>G</a:t>
            </a:r>
            <a:r>
              <a:rPr lang="en-US" sz="1200" dirty="0" smtClean="0">
                <a:solidFill>
                  <a:schemeClr val="bg1"/>
                </a:solidFill>
              </a:rPr>
              <a:t>rant (FGMG)</a:t>
            </a:r>
          </a:p>
          <a:p>
            <a:pPr marL="457200" indent="-457200">
              <a:buFont typeface="Arial" panose="020B0604020202020204" pitchFamily="34" charset="0"/>
              <a:buChar char="•"/>
            </a:pPr>
            <a:r>
              <a:rPr lang="en-US" sz="1200" u="sng" dirty="0" smtClean="0">
                <a:solidFill>
                  <a:schemeClr val="bg1"/>
                </a:solidFill>
              </a:rPr>
              <a:t>B</a:t>
            </a:r>
            <a:r>
              <a:rPr lang="en-US" sz="1200" dirty="0" smtClean="0">
                <a:solidFill>
                  <a:schemeClr val="bg1"/>
                </a:solidFill>
              </a:rPr>
              <a:t>right </a:t>
            </a:r>
            <a:r>
              <a:rPr lang="en-US" sz="1200" u="sng" dirty="0" smtClean="0">
                <a:solidFill>
                  <a:schemeClr val="bg1"/>
                </a:solidFill>
              </a:rPr>
              <a:t>F</a:t>
            </a:r>
            <a:r>
              <a:rPr lang="en-US" sz="1200" dirty="0" smtClean="0">
                <a:solidFill>
                  <a:schemeClr val="bg1"/>
                </a:solidFill>
              </a:rPr>
              <a:t>utures (BF)</a:t>
            </a:r>
          </a:p>
          <a:p>
            <a:pPr marL="457200" indent="-457200">
              <a:buFont typeface="Arial" panose="020B0604020202020204" pitchFamily="34" charset="0"/>
              <a:buChar char="•"/>
            </a:pPr>
            <a:r>
              <a:rPr lang="en-US" sz="1200" u="none" dirty="0" smtClean="0">
                <a:solidFill>
                  <a:schemeClr val="bg1"/>
                </a:solidFill>
              </a:rPr>
              <a:t>Many more!</a:t>
            </a:r>
            <a:endParaRPr lang="en-US" u="none" dirty="0" smtClean="0"/>
          </a:p>
          <a:p>
            <a:endParaRPr lang="en-US" dirty="0" smtClean="0"/>
          </a:p>
          <a:p>
            <a:r>
              <a:rPr lang="en-US" dirty="0" smtClean="0"/>
              <a:t>• The “Florida Financial Aid Application” (FFAA) opens October</a:t>
            </a:r>
            <a:r>
              <a:rPr lang="en-US" baseline="0" dirty="0" smtClean="0"/>
              <a:t> </a:t>
            </a:r>
            <a:r>
              <a:rPr lang="en-US" dirty="0" smtClean="0"/>
              <a:t>1st of a student’s senior year</a:t>
            </a:r>
            <a:br>
              <a:rPr lang="en-US" dirty="0" smtClean="0"/>
            </a:br>
            <a:endParaRPr lang="en-US" dirty="0" smtClean="0"/>
          </a:p>
          <a:p>
            <a:r>
              <a:rPr lang="en-US" dirty="0" smtClean="0"/>
              <a:t>• Students should submit a FFAA even if they don’t initially plan on attending a Florida institution, just in case they</a:t>
            </a:r>
            <a:r>
              <a:rPr lang="en-US" baseline="0" dirty="0" smtClean="0"/>
              <a:t> </a:t>
            </a:r>
            <a:r>
              <a:rPr lang="en-US" dirty="0" smtClean="0"/>
              <a:t>transfer back their sophomore year</a:t>
            </a:r>
          </a:p>
        </p:txBody>
      </p:sp>
      <p:sp>
        <p:nvSpPr>
          <p:cNvPr id="4" name="Slide Number Placeholder 3"/>
          <p:cNvSpPr>
            <a:spLocks noGrp="1"/>
          </p:cNvSpPr>
          <p:nvPr>
            <p:ph type="sldNum" sz="quarter" idx="10"/>
          </p:nvPr>
        </p:nvSpPr>
        <p:spPr/>
        <p:txBody>
          <a:bodyPr/>
          <a:lstStyle/>
          <a:p>
            <a:fld id="{8E2F420A-9D05-42D7-92F2-0C0024A9AB7D}" type="slidenum">
              <a:rPr lang="en-US" smtClean="0"/>
              <a:t>11</a:t>
            </a:fld>
            <a:endParaRPr lang="en-US"/>
          </a:p>
        </p:txBody>
      </p:sp>
    </p:spTree>
    <p:extLst>
      <p:ext uri="{BB962C8B-B14F-4D97-AF65-F5344CB8AC3E}">
        <p14:creationId xmlns:p14="http://schemas.microsoft.com/office/powerpoint/2010/main" val="3529605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High School GPA</a:t>
            </a:r>
            <a:r>
              <a:rPr lang="en-US" dirty="0" smtClean="0"/>
              <a:t/>
            </a:r>
            <a:br>
              <a:rPr lang="en-US" dirty="0" smtClean="0"/>
            </a:br>
            <a:r>
              <a:rPr lang="en-US" dirty="0" smtClean="0"/>
              <a:t>Evaluation for Bright Futures includes an unrounded weighted high school GPA (calculated to two decimal places) in the 16 college-preparatory credits. The following courses are weighted .25 per semester course or .50 per year course in the calculation of the GPA: Advanced Placement (AP), Pre-International Baccalaureate (Pre-IB), International Baccalaureate (IB), Honors, </a:t>
            </a:r>
            <a:r>
              <a:rPr lang="en-US" dirty="0" err="1" smtClean="0"/>
              <a:t>PreAdvanced</a:t>
            </a:r>
            <a:r>
              <a:rPr lang="en-US" dirty="0" smtClean="0"/>
              <a:t> International Certificate of Education (Pre-AICE), Advanced International Certificate of Education (AICE) or academic Dual Enrollment. For example, whereas an ‘A’ equals 4 quality points for an un-weighted course, an ‘A’ would equal 4.5 quality points for a weighted course. </a:t>
            </a:r>
            <a:r>
              <a:rPr lang="en-US" i="1" dirty="0" smtClean="0"/>
              <a:t>If necessary, students may use two additional credits from courses in the above academic areas, or from AP, IB, or AICE fine arts courses to raise their GPA. </a:t>
            </a:r>
            <a:r>
              <a:rPr lang="en-US" dirty="0" smtClean="0"/>
              <a:t/>
            </a:r>
            <a:br>
              <a:rPr lang="en-US" dirty="0" smtClean="0"/>
            </a:br>
            <a:endParaRPr lang="en-US" dirty="0" smtClean="0"/>
          </a:p>
          <a:p>
            <a:r>
              <a:rPr lang="en-US" b="1" dirty="0" smtClean="0"/>
              <a:t>College Entrance Exams </a:t>
            </a:r>
            <a:br>
              <a:rPr lang="en-US" b="1" dirty="0" smtClean="0"/>
            </a:br>
            <a:r>
              <a:rPr lang="en-US" dirty="0" smtClean="0"/>
              <a:t>The College Board introduced a new entrance exam (Redesigned SAT®) beginning March 2016. </a:t>
            </a:r>
            <a:br>
              <a:rPr lang="en-US" dirty="0" smtClean="0"/>
            </a:br>
            <a:endParaRPr lang="en-US" dirty="0" smtClean="0"/>
          </a:p>
          <a:p>
            <a:pPr marL="171450" indent="-171450">
              <a:buFont typeface="Arial" panose="020B0604020202020204" pitchFamily="34" charset="0"/>
              <a:buChar char="•"/>
            </a:pPr>
            <a:r>
              <a:rPr lang="en-US" dirty="0" smtClean="0"/>
              <a:t>The SAT® (SAT administered prior to March 2016) combined score is the sum of the best Critical Reading and Math scores from any test sitting of this version of the ‘Old’ SAT®. </a:t>
            </a:r>
          </a:p>
          <a:p>
            <a:pPr marL="171450" indent="-171450">
              <a:buFont typeface="Arial" panose="020B0604020202020204" pitchFamily="34" charset="0"/>
              <a:buChar char="•"/>
            </a:pPr>
            <a:r>
              <a:rPr lang="en-US" dirty="0" smtClean="0"/>
              <a:t>The Redesigned SAT® (SAT administered beginning March 2016) combined score is the sum or the best Evidence-based Reading and Writing and Math from any test sitting of this version of the ‘New’ SAT®. </a:t>
            </a:r>
          </a:p>
          <a:p>
            <a:pPr marL="171450" indent="-171450">
              <a:buFont typeface="Arial" panose="020B0604020202020204" pitchFamily="34" charset="0"/>
              <a:buChar char="•"/>
            </a:pPr>
            <a:r>
              <a:rPr lang="en-US" dirty="0" smtClean="0"/>
              <a:t>The ACT® composite score is the average of the best scores across the four subject area sections from any test sitting: English, Math, Reading and Science. Composite scores ending in 0.50 will be rounded up to the next whole number. </a:t>
            </a:r>
          </a:p>
          <a:p>
            <a:pPr marL="171450" indent="-171450">
              <a:buFont typeface="Arial" panose="020B0604020202020204" pitchFamily="34" charset="0"/>
              <a:buChar char="•"/>
            </a:pPr>
            <a:r>
              <a:rPr lang="en-US" dirty="0" smtClean="0"/>
              <a:t>The ACT®/SAT® exams may be taken an unlimited number of times through June 30 of the student’s graduation year (or through January 31 for mid-year graduates). </a:t>
            </a:r>
          </a:p>
          <a:p>
            <a:pPr marL="171450" indent="-171450">
              <a:buFont typeface="Arial" panose="020B0604020202020204" pitchFamily="34" charset="0"/>
              <a:buChar char="•"/>
            </a:pPr>
            <a:r>
              <a:rPr lang="en-US" dirty="0" smtClean="0"/>
              <a:t>Request test scores be sent to one of Florida’s 12 state universities, Florida state colleges (public community colleges), or public high schools when registering for the ACT®/SAT® so that test scores will be sent to the Florida Department of Education (FDOE) repository. </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b="1" dirty="0" smtClean="0"/>
              <a:t>Service Hours </a:t>
            </a:r>
          </a:p>
          <a:p>
            <a:pPr marL="0" indent="0">
              <a:buFont typeface="Arial" panose="020B0604020202020204" pitchFamily="34" charset="0"/>
              <a:buNone/>
            </a:pPr>
            <a:r>
              <a:rPr lang="en-US" dirty="0" smtClean="0"/>
              <a:t>Students must complete volunteer service hours during high school and by high school graduation. Service hours may include, but are not limited to, a business or governmental internship, work for a nonprofit community service organization, or activities on behalf of a candidate for public office. The hours must be documented in writing, and signed by the student, the student's parent or guardian, and a representative of the organization. Each public school district and private school establishes approved activities and the process for documentation of service hours.</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b="1" dirty="0" smtClean="0"/>
              <a:t>IB Curriculum</a:t>
            </a:r>
            <a:r>
              <a:rPr lang="en-US" dirty="0" smtClean="0"/>
              <a:t> </a:t>
            </a:r>
          </a:p>
          <a:p>
            <a:pPr marL="171450" indent="-171450">
              <a:buFont typeface="Arial" panose="020B0604020202020204" pitchFamily="34" charset="0"/>
              <a:buChar char="•"/>
            </a:pPr>
            <a:r>
              <a:rPr lang="en-US" dirty="0" smtClean="0"/>
              <a:t>Complete a minimum of 10 credits identified by the International Baccalaureate Organization: </a:t>
            </a:r>
            <a:br>
              <a:rPr lang="en-US" dirty="0" smtClean="0"/>
            </a:br>
            <a:r>
              <a:rPr lang="en-US" dirty="0" smtClean="0"/>
              <a:t>o Two credits each in three of the following areas and one credit each in the remaining three areas: Language Arts, World Language, Social Studies, Science, Mathematics and Arts/Electives. (Each of these credits must be an IB or AP course. Pre-IB courses do not meet IB curriculum requirements.) </a:t>
            </a:r>
            <a:br>
              <a:rPr lang="en-US" dirty="0" smtClean="0"/>
            </a:br>
            <a:r>
              <a:rPr lang="en-US" dirty="0" smtClean="0"/>
              <a:t>o One credit in Theory of Knowledge </a:t>
            </a:r>
          </a:p>
          <a:p>
            <a:pPr marL="171450" indent="-171450">
              <a:buFont typeface="Arial" panose="020B0604020202020204" pitchFamily="34" charset="0"/>
              <a:buChar char="•"/>
            </a:pPr>
            <a:r>
              <a:rPr lang="en-US" dirty="0" smtClean="0"/>
              <a:t>Complete the Creativity, Action, Service (CAS) requirement </a:t>
            </a:r>
          </a:p>
          <a:p>
            <a:pPr marL="171450" indent="-171450">
              <a:buFont typeface="Arial" panose="020B0604020202020204" pitchFamily="34" charset="0"/>
              <a:buChar char="•"/>
            </a:pPr>
            <a:r>
              <a:rPr lang="en-US" dirty="0" smtClean="0"/>
              <a:t>Complete an extended essay</a:t>
            </a:r>
            <a:endParaRPr lang="en-US" dirty="0"/>
          </a:p>
        </p:txBody>
      </p:sp>
      <p:sp>
        <p:nvSpPr>
          <p:cNvPr id="4" name="Slide Number Placeholder 3"/>
          <p:cNvSpPr>
            <a:spLocks noGrp="1"/>
          </p:cNvSpPr>
          <p:nvPr>
            <p:ph type="sldNum" sz="quarter" idx="10"/>
          </p:nvPr>
        </p:nvSpPr>
        <p:spPr/>
        <p:txBody>
          <a:bodyPr/>
          <a:lstStyle/>
          <a:p>
            <a:fld id="{8E2F420A-9D05-42D7-92F2-0C0024A9AB7D}" type="slidenum">
              <a:rPr lang="en-US" smtClean="0"/>
              <a:t>12</a:t>
            </a:fld>
            <a:endParaRPr lang="en-US"/>
          </a:p>
        </p:txBody>
      </p:sp>
    </p:spTree>
    <p:extLst>
      <p:ext uri="{BB962C8B-B14F-4D97-AF65-F5344CB8AC3E}">
        <p14:creationId xmlns:p14="http://schemas.microsoft.com/office/powerpoint/2010/main" val="1796302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Florida Gold Seal Vocational Scholars (GSV) can only be used to fund a career education or certificate program, i.e. not available for Associate</a:t>
            </a:r>
            <a:r>
              <a:rPr lang="en-US" b="1" baseline="0" dirty="0" smtClean="0"/>
              <a:t> of Arts degrees</a:t>
            </a:r>
            <a:r>
              <a:rPr lang="en-US" b="1" dirty="0" smtClean="0"/>
              <a:t>. </a:t>
            </a:r>
            <a:r>
              <a:rPr lang="en-US" dirty="0" smtClean="0"/>
              <a:t>Florida high school students who wish to qualify for the Florida Gold Seal Vocational Scholars (GSV) award must meet the following initial eligibility requirements:</a:t>
            </a:r>
            <a:br>
              <a:rPr lang="en-US" dirty="0" smtClean="0"/>
            </a:br>
            <a:r>
              <a:rPr lang="en-US" dirty="0" smtClean="0"/>
              <a:t>• Graduate from high school with a Standard Diploma (high school graduation requirements);</a:t>
            </a:r>
            <a:br>
              <a:rPr lang="en-US" dirty="0" smtClean="0"/>
            </a:br>
            <a:r>
              <a:rPr lang="en-US" dirty="0" smtClean="0"/>
              <a:t>• Achieve the required weighted minimum 3.0 GPA in the non-elective high school courses;</a:t>
            </a:r>
            <a:br>
              <a:rPr lang="en-US" dirty="0" smtClean="0"/>
            </a:br>
            <a:r>
              <a:rPr lang="en-US" dirty="0" smtClean="0"/>
              <a:t>• Take at least 3 full credits in a single Career and Technical Education program;</a:t>
            </a:r>
            <a:br>
              <a:rPr lang="en-US" dirty="0" smtClean="0"/>
            </a:br>
            <a:r>
              <a:rPr lang="en-US" dirty="0" smtClean="0"/>
              <a:t>• Achieve the required minimum 3.5 unweighted GPA in the career education courses;</a:t>
            </a:r>
            <a:br>
              <a:rPr lang="en-US" dirty="0" smtClean="0"/>
            </a:br>
            <a:r>
              <a:rPr lang="en-US" dirty="0" smtClean="0"/>
              <a:t>• Achieve the required minimum score on the ACT®, SAT®, or Florida Postsecondary Education Readiness Test (P.E.R.T.) exams</a:t>
            </a:r>
            <a:br>
              <a:rPr lang="en-US" dirty="0" smtClean="0"/>
            </a:br>
            <a:r>
              <a:rPr lang="en-US" dirty="0" smtClean="0"/>
              <a:t>• Complete 30 service hours.</a:t>
            </a:r>
            <a:br>
              <a:rPr lang="en-US" dirty="0" smtClean="0"/>
            </a:br>
            <a:r>
              <a:rPr lang="en-US" dirty="0" smtClean="0"/>
              <a:t/>
            </a:r>
            <a:br>
              <a:rPr lang="en-US" dirty="0" smtClean="0"/>
            </a:br>
            <a:r>
              <a:rPr lang="en-US" b="1" dirty="0" smtClean="0"/>
              <a:t>College Entrance Exams </a:t>
            </a:r>
            <a:br>
              <a:rPr lang="en-US" b="1" dirty="0" smtClean="0"/>
            </a:br>
            <a:r>
              <a:rPr lang="en-US" dirty="0" smtClean="0"/>
              <a:t>Exam types cannot be combined; a student must qualify based on each sub-test score for a single exam type. Sub-test scores from different test dates may be used to meet the test requirement. Scores taken through June 30 of the student's senior year (for a regular graduate, or January 31 for a mid-year graduate) will be accepted for Bright Futures evaluation. There is no limit to the number of times a student may retake the test prior to June 30 of the student’s graduation year. Request test scores be sent to one of Florida’s 12 state universities, Florida state colleges (public community colleges), or public high schools when the student registers for the ACT®/SAT® so that test scores will be sent to the FDOE repository. </a:t>
            </a:r>
          </a:p>
          <a:p>
            <a:endParaRPr lang="en-US" dirty="0" smtClean="0"/>
          </a:p>
          <a:p>
            <a:r>
              <a:rPr lang="en-US" dirty="0" smtClean="0"/>
              <a:t>Se</a:t>
            </a:r>
            <a:r>
              <a:rPr lang="en-US" b="1" dirty="0" smtClean="0"/>
              <a:t>rvice Hours </a:t>
            </a:r>
            <a:br>
              <a:rPr lang="en-US" b="1" dirty="0" smtClean="0"/>
            </a:br>
            <a:r>
              <a:rPr lang="en-US" dirty="0" smtClean="0"/>
              <a:t>Students must complete volunteer service hours during high school and by high school graduation. Service hours may include, but are not limited to, a business or governmental internship, work for a nonprofit community service organization, or activities on behalf of a candidate for public office. The hours must be documented in writing, and signed by the student, the student's parent or guardian, and a representative of the organization. Each public school district and private school establishes approved activities and the process for documentation of service hours.</a:t>
            </a:r>
            <a:endParaRPr lang="en-US" dirty="0"/>
          </a:p>
        </p:txBody>
      </p:sp>
      <p:sp>
        <p:nvSpPr>
          <p:cNvPr id="4" name="Slide Number Placeholder 3"/>
          <p:cNvSpPr>
            <a:spLocks noGrp="1"/>
          </p:cNvSpPr>
          <p:nvPr>
            <p:ph type="sldNum" sz="quarter" idx="10"/>
          </p:nvPr>
        </p:nvSpPr>
        <p:spPr/>
        <p:txBody>
          <a:bodyPr/>
          <a:lstStyle/>
          <a:p>
            <a:fld id="{8E2F420A-9D05-42D7-92F2-0C0024A9AB7D}" type="slidenum">
              <a:rPr lang="en-US" smtClean="0"/>
              <a:t>13</a:t>
            </a:fld>
            <a:endParaRPr lang="en-US"/>
          </a:p>
        </p:txBody>
      </p:sp>
    </p:spTree>
    <p:extLst>
      <p:ext uri="{BB962C8B-B14F-4D97-AF65-F5344CB8AC3E}">
        <p14:creationId xmlns:p14="http://schemas.microsoft.com/office/powerpoint/2010/main" val="40348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Florida Gold Seal CAPE Scholars award (GSC) </a:t>
            </a:r>
            <a:r>
              <a:rPr lang="en-US" dirty="0" smtClean="0"/>
              <a:t>can only be used to fund a career education or certificate program. Upon completion of an associate in science degree program that articulates to a bachelor of science degree, a GSC Scholar may also receive an award for a maximum of 60 credit hours toward a bachelor of science degree program. Upon completion of an associate in applied science program, a GSC Scholar may also receive an award for a maximum of 60 credit hours toward a bachelor of applied science degree program. </a:t>
            </a:r>
            <a:br>
              <a:rPr lang="en-US" dirty="0" smtClean="0"/>
            </a:br>
            <a:r>
              <a:rPr lang="en-US" dirty="0" smtClean="0"/>
              <a:t/>
            </a:r>
            <a:br>
              <a:rPr lang="en-US" dirty="0" smtClean="0"/>
            </a:br>
            <a:r>
              <a:rPr lang="en-US" dirty="0" smtClean="0"/>
              <a:t>Florida high school students who wish to qualify for the Florida Gold Seal CAPE Scholars award must meet the following initial eligibility requirements: </a:t>
            </a:r>
          </a:p>
          <a:p>
            <a:pPr marL="171450" indent="-171450">
              <a:buFont typeface="Arial" panose="020B0604020202020204" pitchFamily="34" charset="0"/>
              <a:buChar char="•"/>
            </a:pPr>
            <a:r>
              <a:rPr lang="en-US" dirty="0" smtClean="0"/>
              <a:t>Meet the General Requirements for Bright Futures;</a:t>
            </a:r>
          </a:p>
          <a:p>
            <a:pPr marL="171450" indent="-171450">
              <a:buFont typeface="Arial" panose="020B0604020202020204" pitchFamily="34" charset="0"/>
              <a:buChar char="•"/>
            </a:pPr>
            <a:r>
              <a:rPr lang="en-US" dirty="0" smtClean="0"/>
              <a:t>Earn a minimum of 5 postsecondary credit hours through CAPE industry certifications which articulate for college credit; and </a:t>
            </a:r>
          </a:p>
          <a:p>
            <a:pPr marL="171450" indent="-171450">
              <a:buFont typeface="Arial" panose="020B0604020202020204" pitchFamily="34" charset="0"/>
              <a:buChar char="•"/>
            </a:pPr>
            <a:r>
              <a:rPr lang="en-US" dirty="0" smtClean="0"/>
              <a:t>Complete 30 service hours. </a:t>
            </a:r>
            <a:br>
              <a:rPr lang="en-US" dirty="0" smtClean="0"/>
            </a:br>
            <a:r>
              <a:rPr lang="en-US" dirty="0" smtClean="0"/>
              <a:t/>
            </a:r>
            <a:br>
              <a:rPr lang="en-US" dirty="0" smtClean="0"/>
            </a:br>
            <a:r>
              <a:rPr lang="en-US" b="1" dirty="0" smtClean="0"/>
              <a:t>Service Hours </a:t>
            </a:r>
            <a:r>
              <a:rPr lang="en-US" dirty="0" smtClean="0"/>
              <a:t/>
            </a:r>
            <a:br>
              <a:rPr lang="en-US" dirty="0" smtClean="0"/>
            </a:br>
            <a:r>
              <a:rPr lang="en-US" dirty="0" smtClean="0"/>
              <a:t>Students must complete volunteer service hours during high school and by high school graduation. Service hours may include, but are not limited to, a business or governmental internship, work for a nonprofit community service organization, or activities on behalf of a candidate for public office. The hours must be documented in writing, and signed by the student, the student's parent or guardian, and a representative of the organization. Each public school district and private school establishes approved activities and the process for documentation of service hours.</a:t>
            </a:r>
            <a:endParaRPr lang="en-US" dirty="0"/>
          </a:p>
        </p:txBody>
      </p:sp>
      <p:sp>
        <p:nvSpPr>
          <p:cNvPr id="4" name="Slide Number Placeholder 3"/>
          <p:cNvSpPr>
            <a:spLocks noGrp="1"/>
          </p:cNvSpPr>
          <p:nvPr>
            <p:ph type="sldNum" sz="quarter" idx="10"/>
          </p:nvPr>
        </p:nvSpPr>
        <p:spPr/>
        <p:txBody>
          <a:bodyPr/>
          <a:lstStyle/>
          <a:p>
            <a:fld id="{8E2F420A-9D05-42D7-92F2-0C0024A9AB7D}" type="slidenum">
              <a:rPr lang="en-US" smtClean="0"/>
              <a:t>14</a:t>
            </a:fld>
            <a:endParaRPr lang="en-US"/>
          </a:p>
        </p:txBody>
      </p:sp>
    </p:spTree>
    <p:extLst>
      <p:ext uri="{BB962C8B-B14F-4D97-AF65-F5344CB8AC3E}">
        <p14:creationId xmlns:p14="http://schemas.microsoft.com/office/powerpoint/2010/main" val="40348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Bright Futures Renewal</a:t>
            </a:r>
            <a:br>
              <a:rPr lang="en-US" b="1" dirty="0" smtClean="0"/>
            </a:br>
            <a:r>
              <a:rPr lang="en-US" dirty="0" smtClean="0"/>
              <a:t>A student who receives funding during the current academic year (fall through spring) is automatically evaluated for renewal at the end of the spring term and does not submit a renewal application. The student’s institution sends the Office of Student Financial Assistance (OSFA) each student’s GPA and hours earned. Eligibility notifications are then posted to each student’s online Financial Aid Recipient History (FARH). A spring/summer cohort student at the University of Florida who receives funding during the current academic year (spring and summer) is evaluated for renewal at the end of the summer term. </a:t>
            </a:r>
            <a:br>
              <a:rPr lang="en-US" dirty="0" smtClean="0"/>
            </a:br>
            <a:r>
              <a:rPr lang="en-US" dirty="0" smtClean="0"/>
              <a:t/>
            </a:r>
            <a:br>
              <a:rPr lang="en-US" dirty="0" smtClean="0"/>
            </a:br>
            <a:r>
              <a:rPr lang="en-US" b="1" dirty="0" smtClean="0"/>
              <a:t>2009-10 and later high school graduates: </a:t>
            </a:r>
            <a:br>
              <a:rPr lang="en-US" b="1" dirty="0" smtClean="0"/>
            </a:br>
            <a:r>
              <a:rPr lang="en-US" dirty="0" smtClean="0"/>
              <a:t>Students who do not meet the annual minimum renewal GPA requirement in their first year of funding will be permitted a one-time restoration in a subsequent summer or academic year renewal period (end of spring term). Students who do not meet the minimum earned hours requirement or who fail to meet the minimum GPA requirement after their first year of funding will NOT be permitted a restoration opportunity.</a:t>
            </a:r>
          </a:p>
          <a:p>
            <a:endParaRPr lang="en-US" dirty="0" smtClean="0"/>
          </a:p>
          <a:p>
            <a:r>
              <a:rPr lang="en-US" b="1" dirty="0" smtClean="0"/>
              <a:t>Grade Point Average (GPA) Requirement</a:t>
            </a:r>
          </a:p>
          <a:p>
            <a:r>
              <a:rPr lang="en-US" b="0" dirty="0" smtClean="0"/>
              <a:t>See table.</a:t>
            </a:r>
          </a:p>
          <a:p>
            <a:endParaRPr lang="en-US" b="0" dirty="0" smtClean="0"/>
          </a:p>
          <a:p>
            <a:r>
              <a:rPr lang="en-US" b="1" dirty="0" smtClean="0"/>
              <a:t>Credit Hour Requirement </a:t>
            </a:r>
            <a:br>
              <a:rPr lang="en-US" b="1" dirty="0" smtClean="0"/>
            </a:br>
            <a:r>
              <a:rPr lang="en-US" dirty="0" smtClean="0"/>
              <a:t>A student who receives funding during the current academic year (fall through spring) is automatically evaluated for renewal at the end of the spring term. The annual credit hour renewal requirement for the Bright Futures Scholarship Program is the measure of the number of credit hours a student must earn based on the student’s enrollment type per term. The enrollment type of a student is based on credit hours funded after the institution’s Drop/Add period. </a:t>
            </a:r>
            <a:endParaRPr lang="en-US" b="0" dirty="0"/>
          </a:p>
        </p:txBody>
      </p:sp>
      <p:sp>
        <p:nvSpPr>
          <p:cNvPr id="4" name="Slide Number Placeholder 3"/>
          <p:cNvSpPr>
            <a:spLocks noGrp="1"/>
          </p:cNvSpPr>
          <p:nvPr>
            <p:ph type="sldNum" sz="quarter" idx="10"/>
          </p:nvPr>
        </p:nvSpPr>
        <p:spPr/>
        <p:txBody>
          <a:bodyPr/>
          <a:lstStyle/>
          <a:p>
            <a:fld id="{8E2F420A-9D05-42D7-92F2-0C0024A9AB7D}" type="slidenum">
              <a:rPr lang="en-US" smtClean="0"/>
              <a:t>15</a:t>
            </a:fld>
            <a:endParaRPr lang="en-US"/>
          </a:p>
        </p:txBody>
      </p:sp>
    </p:spTree>
    <p:extLst>
      <p:ext uri="{BB962C8B-B14F-4D97-AF65-F5344CB8AC3E}">
        <p14:creationId xmlns:p14="http://schemas.microsoft.com/office/powerpoint/2010/main" val="4264991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effectLst/>
                <a:latin typeface="+mn-lt"/>
                <a:ea typeface="+mn-ea"/>
                <a:cs typeface="+mn-cs"/>
              </a:rPr>
              <a:t>Foundation = Financial</a:t>
            </a:r>
            <a:r>
              <a:rPr lang="en-US" sz="1200" b="1" i="0" u="none" strike="noStrike" kern="1200" baseline="0" dirty="0" smtClean="0">
                <a:solidFill>
                  <a:schemeClr val="tx1"/>
                </a:solidFill>
                <a:effectLst/>
                <a:latin typeface="+mn-lt"/>
                <a:ea typeface="+mn-ea"/>
                <a:cs typeface="+mn-cs"/>
              </a:rPr>
              <a:t> assistance</a:t>
            </a:r>
            <a:r>
              <a:rPr lang="en-US" sz="1200" b="1" i="0" u="none" strike="noStrike" kern="1200" dirty="0" smtClean="0">
                <a:solidFill>
                  <a:schemeClr val="tx1"/>
                </a:solidFill>
                <a:effectLst/>
                <a:latin typeface="+mn-lt"/>
                <a:ea typeface="+mn-ea"/>
                <a:cs typeface="+mn-cs"/>
              </a:rPr>
              <a:t> given to a student by an</a:t>
            </a:r>
            <a:r>
              <a:rPr lang="en-US" sz="1200" b="1" i="0" u="none" strike="noStrike" kern="1200" baseline="0" dirty="0" smtClean="0">
                <a:solidFill>
                  <a:schemeClr val="tx1"/>
                </a:solidFill>
                <a:effectLst/>
                <a:latin typeface="+mn-lt"/>
                <a:ea typeface="+mn-ea"/>
                <a:cs typeface="+mn-cs"/>
              </a:rPr>
              <a:t> institution’s “Foundation”, which seeks to raise money from a community for scholarships &amp; grants. </a:t>
            </a:r>
            <a:r>
              <a:rPr lang="en-US" sz="1200" b="0" i="0" u="none" strike="noStrike" kern="1200" baseline="0" dirty="0" smtClean="0">
                <a:solidFill>
                  <a:schemeClr val="tx1"/>
                </a:solidFill>
                <a:effectLst/>
                <a:latin typeface="+mn-lt"/>
                <a:ea typeface="+mn-ea"/>
                <a:cs typeface="+mn-cs"/>
              </a:rPr>
              <a:t/>
            </a:r>
            <a:br>
              <a:rPr lang="en-US" sz="1200" b="0" i="0" u="none" strike="noStrike" kern="1200" baseline="0" dirty="0" smtClean="0">
                <a:solidFill>
                  <a:schemeClr val="tx1"/>
                </a:solidFill>
                <a:effectLst/>
                <a:latin typeface="+mn-lt"/>
                <a:ea typeface="+mn-ea"/>
                <a:cs typeface="+mn-cs"/>
              </a:rPr>
            </a:br>
            <a:endParaRPr lang="en-US" sz="1200" b="0" i="0" u="none" strike="noStrike"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Students</a:t>
            </a:r>
            <a:r>
              <a:rPr lang="en-US" sz="1200" b="0" i="0" u="none" strike="noStrike" kern="1200" baseline="0" dirty="0" smtClean="0">
                <a:solidFill>
                  <a:schemeClr val="tx1"/>
                </a:solidFill>
                <a:effectLst/>
                <a:latin typeface="+mn-lt"/>
                <a:ea typeface="+mn-ea"/>
                <a:cs typeface="+mn-cs"/>
              </a:rPr>
              <a:t> must apply for GCSC Foundation scholarships &amp; grants </a:t>
            </a:r>
            <a:r>
              <a:rPr lang="en-US" sz="1200" b="0" i="0" u="none" strike="noStrike" kern="1200" dirty="0" smtClean="0">
                <a:solidFill>
                  <a:schemeClr val="tx1"/>
                </a:solidFill>
                <a:effectLst/>
                <a:latin typeface="+mn-lt"/>
                <a:ea typeface="+mn-ea"/>
                <a:cs typeface="+mn-cs"/>
              </a:rPr>
              <a:t>January 1st to April 15</a:t>
            </a:r>
            <a:r>
              <a:rPr lang="en-US" sz="1200" b="0" i="0" u="none" strike="noStrike" kern="1200" baseline="30000" dirty="0" smtClean="0">
                <a:solidFill>
                  <a:schemeClr val="tx1"/>
                </a:solidFill>
                <a:effectLst/>
                <a:latin typeface="+mn-lt"/>
                <a:ea typeface="+mn-ea"/>
                <a:cs typeface="+mn-cs"/>
              </a:rPr>
              <a:t>th</a:t>
            </a:r>
            <a:r>
              <a:rPr lang="en-US" sz="1200" b="0" i="0" u="none" strike="noStrike" kern="1200" cap="all" dirty="0" smtClean="0">
                <a:solidFill>
                  <a:schemeClr val="tx1"/>
                </a:solidFill>
                <a:effectLst/>
                <a:latin typeface="+mn-lt"/>
                <a:ea typeface="+mn-ea"/>
                <a:cs typeface="+mn-cs"/>
              </a:rPr>
              <a:t/>
            </a:r>
            <a:br>
              <a:rPr lang="en-US" sz="1200" b="0" i="0" u="none" strike="noStrike" kern="1200" cap="all" dirty="0" smtClean="0">
                <a:solidFill>
                  <a:schemeClr val="tx1"/>
                </a:solidFill>
                <a:effectLst/>
                <a:latin typeface="+mn-lt"/>
                <a:ea typeface="+mn-ea"/>
                <a:cs typeface="+mn-cs"/>
              </a:rPr>
            </a:br>
            <a:endParaRPr lang="en-US" sz="1200" b="0" i="0" u="none" strike="noStrike" kern="1200" cap="all"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There are four types of Foundation</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opportunities available at GCSC:</a:t>
            </a:r>
          </a:p>
          <a:p>
            <a:pPr marL="628650" lvl="1"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General Foundation Scholarships</a:t>
            </a:r>
          </a:p>
          <a:p>
            <a:pPr marL="628650" lvl="1"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Endowed Foundation Scholarships</a:t>
            </a:r>
          </a:p>
          <a:p>
            <a:pPr marL="628650" lvl="1"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High School Honors Scholarships</a:t>
            </a:r>
          </a:p>
          <a:p>
            <a:pPr marL="628650" lvl="1"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Minority Related Scholarships</a:t>
            </a:r>
            <a:endParaRPr lang="en-US" dirty="0"/>
          </a:p>
        </p:txBody>
      </p:sp>
      <p:sp>
        <p:nvSpPr>
          <p:cNvPr id="4" name="Slide Number Placeholder 3"/>
          <p:cNvSpPr>
            <a:spLocks noGrp="1"/>
          </p:cNvSpPr>
          <p:nvPr>
            <p:ph type="sldNum" sz="quarter" idx="10"/>
          </p:nvPr>
        </p:nvSpPr>
        <p:spPr/>
        <p:txBody>
          <a:bodyPr/>
          <a:lstStyle/>
          <a:p>
            <a:fld id="{8E2F420A-9D05-42D7-92F2-0C0024A9AB7D}" type="slidenum">
              <a:rPr lang="en-US" smtClean="0"/>
              <a:t>16</a:t>
            </a:fld>
            <a:endParaRPr lang="en-US"/>
          </a:p>
        </p:txBody>
      </p:sp>
    </p:spTree>
    <p:extLst>
      <p:ext uri="{BB962C8B-B14F-4D97-AF65-F5344CB8AC3E}">
        <p14:creationId xmlns:p14="http://schemas.microsoft.com/office/powerpoint/2010/main" val="1682142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smtClean="0"/>
              <a:t>Private financial aid = Financial assistance</a:t>
            </a:r>
            <a:r>
              <a:rPr lang="en-US" b="1" baseline="0" dirty="0" smtClean="0"/>
              <a:t> given to you by a private company, organization or individual</a:t>
            </a:r>
            <a:br>
              <a:rPr lang="en-US" b="1" baseline="0" dirty="0" smtClean="0"/>
            </a:br>
            <a:endParaRPr lang="en-US" b="1" dirty="0" smtClean="0"/>
          </a:p>
          <a:p>
            <a:pPr marL="171450" indent="-171450">
              <a:buFont typeface="Arial" panose="020B0604020202020204" pitchFamily="34" charset="0"/>
              <a:buChar char="•"/>
            </a:pPr>
            <a:r>
              <a:rPr lang="en-US" dirty="0" smtClean="0"/>
              <a:t>Don’t pay for an</a:t>
            </a:r>
            <a:r>
              <a:rPr lang="en-US" baseline="0" dirty="0" smtClean="0"/>
              <a:t>y online scholarship websites that charge fees!</a:t>
            </a:r>
            <a:br>
              <a:rPr lang="en-US" baseline="0" dirty="0" smtClean="0"/>
            </a:br>
            <a:endParaRPr lang="en-US" baseline="0" dirty="0" smtClean="0"/>
          </a:p>
          <a:p>
            <a:pPr marL="171450" indent="-171450">
              <a:buFont typeface="Arial" panose="020B0604020202020204" pitchFamily="34" charset="0"/>
              <a:buChar char="•"/>
            </a:pPr>
            <a:r>
              <a:rPr lang="en-US" baseline="0" dirty="0" smtClean="0"/>
              <a:t>www.fastweb.com is a free online scholarship website</a:t>
            </a:r>
            <a:br>
              <a:rPr lang="en-US" baseline="0" dirty="0" smtClean="0"/>
            </a:br>
            <a:endParaRPr lang="en-US" baseline="0" dirty="0" smtClean="0"/>
          </a:p>
          <a:p>
            <a:pPr marL="171450" indent="-171450">
              <a:buFont typeface="Arial" panose="020B0604020202020204" pitchFamily="34" charset="0"/>
              <a:buChar char="•"/>
            </a:pPr>
            <a:r>
              <a:rPr lang="en-US" baseline="0" dirty="0" smtClean="0"/>
              <a:t>Awards may be need-based so filing FAFSA is a must</a:t>
            </a:r>
            <a:br>
              <a:rPr lang="en-US" baseline="0" dirty="0" smtClean="0"/>
            </a:br>
            <a:endParaRPr lang="en-US" baseline="0" dirty="0" smtClean="0"/>
          </a:p>
          <a:p>
            <a:pPr marL="171450" indent="-171450">
              <a:buFont typeface="Arial" panose="020B0604020202020204" pitchFamily="34" charset="0"/>
              <a:buChar char="•"/>
            </a:pPr>
            <a:r>
              <a:rPr lang="en-US" baseline="0" dirty="0" smtClean="0"/>
              <a:t>Notify your financial aid office if you are awarded a private scholarship</a:t>
            </a:r>
          </a:p>
          <a:p>
            <a:pPr marL="171450" indent="-171450">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E2F420A-9D05-42D7-92F2-0C0024A9AB7D}" type="slidenum">
              <a:rPr lang="en-US" smtClean="0"/>
              <a:t>17</a:t>
            </a:fld>
            <a:endParaRPr lang="en-US"/>
          </a:p>
        </p:txBody>
      </p:sp>
    </p:spTree>
    <p:extLst>
      <p:ext uri="{BB962C8B-B14F-4D97-AF65-F5344CB8AC3E}">
        <p14:creationId xmlns:p14="http://schemas.microsoft.com/office/powerpoint/2010/main" val="669504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F420A-9D05-42D7-92F2-0C0024A9AB7D}" type="slidenum">
              <a:rPr lang="en-US" smtClean="0"/>
              <a:t>18</a:t>
            </a:fld>
            <a:endParaRPr lang="en-US"/>
          </a:p>
        </p:txBody>
      </p:sp>
    </p:spTree>
    <p:extLst>
      <p:ext uri="{BB962C8B-B14F-4D97-AF65-F5344CB8AC3E}">
        <p14:creationId xmlns:p14="http://schemas.microsoft.com/office/powerpoint/2010/main" val="416491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F420A-9D05-42D7-92F2-0C0024A9AB7D}" type="slidenum">
              <a:rPr lang="en-US" smtClean="0"/>
              <a:t>19</a:t>
            </a:fld>
            <a:endParaRPr lang="en-US"/>
          </a:p>
        </p:txBody>
      </p:sp>
    </p:spTree>
    <p:extLst>
      <p:ext uri="{BB962C8B-B14F-4D97-AF65-F5344CB8AC3E}">
        <p14:creationId xmlns:p14="http://schemas.microsoft.com/office/powerpoint/2010/main" val="416491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a:p>
            <a:pPr marL="171450" indent="-171450">
              <a:buFont typeface="Arial" panose="020B0604020202020204" pitchFamily="34" charset="0"/>
              <a:buChar char="•"/>
            </a:pPr>
            <a:r>
              <a:rPr lang="en-US" dirty="0" smtClean="0"/>
              <a:t>What is financial aid and where can it come from?</a:t>
            </a:r>
          </a:p>
          <a:p>
            <a:pPr marL="171450" indent="-171450">
              <a:buFont typeface="Arial" panose="020B0604020202020204" pitchFamily="34" charset="0"/>
              <a:buChar char="•"/>
            </a:pPr>
            <a:r>
              <a:rPr lang="en-US" dirty="0" smtClean="0"/>
              <a:t>How to apply for financial aid?</a:t>
            </a:r>
            <a:endParaRPr lang="en-US" dirty="0"/>
          </a:p>
        </p:txBody>
      </p:sp>
      <p:sp>
        <p:nvSpPr>
          <p:cNvPr id="4" name="Slide Number Placeholder 3"/>
          <p:cNvSpPr>
            <a:spLocks noGrp="1"/>
          </p:cNvSpPr>
          <p:nvPr>
            <p:ph type="sldNum" sz="quarter" idx="10"/>
          </p:nvPr>
        </p:nvSpPr>
        <p:spPr/>
        <p:txBody>
          <a:bodyPr/>
          <a:lstStyle/>
          <a:p>
            <a:fld id="{8E2F420A-9D05-42D7-92F2-0C0024A9AB7D}" type="slidenum">
              <a:rPr lang="en-US" smtClean="0"/>
              <a:t>2</a:t>
            </a:fld>
            <a:endParaRPr lang="en-US"/>
          </a:p>
        </p:txBody>
      </p:sp>
    </p:spTree>
    <p:extLst>
      <p:ext uri="{BB962C8B-B14F-4D97-AF65-F5344CB8AC3E}">
        <p14:creationId xmlns:p14="http://schemas.microsoft.com/office/powerpoint/2010/main" val="1170952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F420A-9D05-42D7-92F2-0C0024A9AB7D}" type="slidenum">
              <a:rPr lang="en-US" smtClean="0"/>
              <a:t>20</a:t>
            </a:fld>
            <a:endParaRPr lang="en-US"/>
          </a:p>
        </p:txBody>
      </p:sp>
    </p:spTree>
    <p:extLst>
      <p:ext uri="{BB962C8B-B14F-4D97-AF65-F5344CB8AC3E}">
        <p14:creationId xmlns:p14="http://schemas.microsoft.com/office/powerpoint/2010/main" val="28089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100" b="1" u="none" dirty="0" smtClean="0">
                <a:latin typeface="Arial" panose="020B0604020202020204" pitchFamily="34" charset="0"/>
                <a:cs typeface="Arial" panose="020B0604020202020204" pitchFamily="34" charset="0"/>
              </a:rPr>
              <a:t>Financial aid = Any</a:t>
            </a:r>
            <a:r>
              <a:rPr lang="en-US" sz="1100" b="1" u="none" baseline="0" dirty="0" smtClean="0">
                <a:latin typeface="Arial" panose="020B0604020202020204" pitchFamily="34" charset="0"/>
                <a:cs typeface="Arial" panose="020B0604020202020204" pitchFamily="34" charset="0"/>
              </a:rPr>
              <a:t> / all types of financial assistance a student receives to help pay for college!</a:t>
            </a:r>
            <a:endParaRPr lang="en-US" sz="1100" b="1" u="none"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8E2F420A-9D05-42D7-92F2-0C0024A9AB7D}" type="slidenum">
              <a:rPr lang="en-US" smtClean="0"/>
              <a:t>3</a:t>
            </a:fld>
            <a:endParaRPr lang="en-US"/>
          </a:p>
        </p:txBody>
      </p:sp>
    </p:spTree>
    <p:extLst>
      <p:ext uri="{BB962C8B-B14F-4D97-AF65-F5344CB8AC3E}">
        <p14:creationId xmlns:p14="http://schemas.microsoft.com/office/powerpoint/2010/main" val="28089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1100" b="1" dirty="0" smtClean="0">
                <a:latin typeface="Arial" panose="020B0604020202020204" pitchFamily="34" charset="0"/>
                <a:cs typeface="Arial" panose="020B0604020202020204" pitchFamily="34" charset="0"/>
              </a:rPr>
              <a:t>Gift Aid</a:t>
            </a:r>
            <a:r>
              <a:rPr lang="en-US" sz="1100" b="1" baseline="0" dirty="0" smtClean="0">
                <a:latin typeface="Arial" panose="020B0604020202020204" pitchFamily="34" charset="0"/>
                <a:cs typeface="Arial" panose="020B0604020202020204" pitchFamily="34" charset="0"/>
              </a:rPr>
              <a:t> = Financial assistance that a student does not typically have to repay</a:t>
            </a:r>
          </a:p>
          <a:p>
            <a:pPr marL="0" marR="0" lvl="2"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sz="1100" b="1" baseline="0" dirty="0" smtClean="0">
              <a:latin typeface="Arial" panose="020B0604020202020204" pitchFamily="34" charset="0"/>
              <a:cs typeface="Arial" panose="020B0604020202020204" pitchFamily="34" charset="0"/>
            </a:endParaRPr>
          </a:p>
          <a:p>
            <a:pPr marL="342900" marR="0" lvl="2"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100" b="0" baseline="0" dirty="0" smtClean="0">
                <a:latin typeface="Arial" panose="020B0604020202020204" pitchFamily="34" charset="0"/>
                <a:cs typeface="Arial" panose="020B0604020202020204" pitchFamily="34" charset="0"/>
              </a:rPr>
              <a:t>Federal Grants - https://studentaid.ed.gov/sa/types/grants-scholarships</a:t>
            </a:r>
          </a:p>
          <a:p>
            <a:pPr marL="342900" marR="0" lvl="2"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100" b="0" baseline="0" dirty="0" smtClean="0">
                <a:latin typeface="Arial" panose="020B0604020202020204" pitchFamily="34" charset="0"/>
                <a:cs typeface="Arial" panose="020B0604020202020204" pitchFamily="34" charset="0"/>
              </a:rPr>
              <a:t>Florida Grants - http://www.floridastudentfinancialaid.org/SSFAD/home/uamain.htm</a:t>
            </a:r>
          </a:p>
          <a:p>
            <a:pPr marL="0" marR="0" lvl="2"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sz="1100" b="1" dirty="0" smtClean="0">
              <a:latin typeface="Arial" panose="020B0604020202020204" pitchFamily="34" charset="0"/>
              <a:cs typeface="Arial" panose="020B0604020202020204" pitchFamily="34" charset="0"/>
            </a:endParaRPr>
          </a:p>
          <a:p>
            <a:pPr marL="0" marR="0" lvl="2"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1100" b="1" dirty="0" smtClean="0">
                <a:latin typeface="Arial" panose="020B0604020202020204" pitchFamily="34" charset="0"/>
                <a:cs typeface="Arial" panose="020B0604020202020204" pitchFamily="34" charset="0"/>
              </a:rPr>
              <a:t>Self-Help Aid</a:t>
            </a:r>
            <a:r>
              <a:rPr lang="en-US" sz="1100" b="1" baseline="0" dirty="0" smtClean="0">
                <a:latin typeface="Arial" panose="020B0604020202020204" pitchFamily="34" charset="0"/>
                <a:cs typeface="Arial" panose="020B0604020202020204" pitchFamily="34" charset="0"/>
              </a:rPr>
              <a:t> = Student takes responsibility for receiving</a:t>
            </a:r>
            <a:r>
              <a:rPr lang="en-US" sz="1100" b="1" dirty="0" smtClean="0">
                <a:latin typeface="Arial" panose="020B0604020202020204" pitchFamily="34" charset="0"/>
                <a:cs typeface="Arial" panose="020B0604020202020204" pitchFamily="34" charset="0"/>
              </a:rPr>
              <a:t> work study or loans</a:t>
            </a:r>
            <a:br>
              <a:rPr lang="en-US" sz="1100" b="1" dirty="0" smtClean="0">
                <a:latin typeface="Arial" panose="020B0604020202020204" pitchFamily="34" charset="0"/>
                <a:cs typeface="Arial" panose="020B0604020202020204" pitchFamily="34" charset="0"/>
              </a:rPr>
            </a:br>
            <a:endParaRPr lang="en-US" sz="1100" b="1" dirty="0" smtClean="0">
              <a:latin typeface="Arial" panose="020B0604020202020204" pitchFamily="34" charset="0"/>
              <a:cs typeface="Arial" panose="020B0604020202020204" pitchFamily="34" charset="0"/>
            </a:endParaRPr>
          </a:p>
          <a:p>
            <a:pPr marL="342900" marR="0" lvl="2"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100" baseline="0" dirty="0" smtClean="0">
                <a:latin typeface="Arial" panose="020B0604020202020204" pitchFamily="34" charset="0"/>
                <a:cs typeface="Arial" panose="020B0604020202020204" pitchFamily="34" charset="0"/>
              </a:rPr>
              <a:t>Work Study – Part time employment for students attending at least half-time, paid at least the federal minimum wage</a:t>
            </a:r>
          </a:p>
          <a:p>
            <a:pPr marL="800100" marR="0" lvl="3"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100" baseline="0" dirty="0" smtClean="0">
                <a:latin typeface="Arial" panose="020B0604020202020204" pitchFamily="34" charset="0"/>
                <a:cs typeface="Arial" panose="020B0604020202020204" pitchFamily="34" charset="0"/>
              </a:rPr>
              <a:t>Federal - https://studentaid.ed.gov/sa/types/work-study</a:t>
            </a:r>
          </a:p>
          <a:p>
            <a:pPr marL="800100" marR="0" lvl="3"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100" baseline="0" dirty="0" smtClean="0">
                <a:latin typeface="Arial" panose="020B0604020202020204" pitchFamily="34" charset="0"/>
                <a:cs typeface="Arial" panose="020B0604020202020204" pitchFamily="34" charset="0"/>
              </a:rPr>
              <a:t>State - http://www.floridastudentfinancialaid.org/SSFAD/factsheets/FWEP.pdf</a:t>
            </a:r>
          </a:p>
          <a:p>
            <a:pPr marL="800100" marR="0" lvl="3"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100" dirty="0" smtClean="0">
              <a:latin typeface="Arial" panose="020B0604020202020204" pitchFamily="34" charset="0"/>
              <a:cs typeface="Arial" panose="020B0604020202020204" pitchFamily="34" charset="0"/>
            </a:endParaRPr>
          </a:p>
          <a:p>
            <a:pPr marL="342900" marR="0" lvl="2"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100" dirty="0" smtClean="0">
                <a:latin typeface="Arial" panose="020B0604020202020204" pitchFamily="34" charset="0"/>
                <a:cs typeface="Arial" panose="020B0604020202020204" pitchFamily="34" charset="0"/>
              </a:rPr>
              <a:t>Federal Loans</a:t>
            </a:r>
            <a:r>
              <a:rPr lang="en-US" sz="1100" baseline="0" dirty="0" smtClean="0">
                <a:latin typeface="Arial" panose="020B0604020202020204" pitchFamily="34" charset="0"/>
                <a:cs typeface="Arial" panose="020B0604020202020204" pitchFamily="34" charset="0"/>
              </a:rPr>
              <a:t> – Money students can borrow to help finance their post-secondary education</a:t>
            </a:r>
            <a:endParaRPr lang="en-US" sz="1100" dirty="0" smtClean="0">
              <a:latin typeface="Arial" panose="020B0604020202020204" pitchFamily="34" charset="0"/>
              <a:cs typeface="Arial" panose="020B0604020202020204" pitchFamily="34" charset="0"/>
            </a:endParaRPr>
          </a:p>
          <a:p>
            <a:pPr marL="800100" marR="0" lvl="3"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100" dirty="0" smtClean="0">
                <a:latin typeface="Arial" panose="020B0604020202020204" pitchFamily="34" charset="0"/>
                <a:cs typeface="Arial" panose="020B0604020202020204" pitchFamily="34" charset="0"/>
              </a:rPr>
              <a:t>https://studentaid.ed.gov/sa/types/loans/subsidized-unsubsidized</a:t>
            </a:r>
          </a:p>
          <a:p>
            <a:pPr marL="800100" marR="0" lvl="3"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100" dirty="0" smtClean="0">
                <a:latin typeface="Arial" panose="020B0604020202020204" pitchFamily="34" charset="0"/>
                <a:cs typeface="Arial" panose="020B0604020202020204" pitchFamily="34" charset="0"/>
              </a:rPr>
              <a:t>Subsidized</a:t>
            </a:r>
            <a:r>
              <a:rPr lang="en-US" sz="1100" baseline="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 =</a:t>
            </a:r>
            <a:r>
              <a:rPr lang="en-US" sz="1100" baseline="0" dirty="0" smtClean="0">
                <a:latin typeface="Arial" panose="020B0604020202020204" pitchFamily="34" charset="0"/>
                <a:cs typeface="Arial" panose="020B0604020202020204" pitchFamily="34" charset="0"/>
              </a:rPr>
              <a:t> 4.29% interest rate </a:t>
            </a:r>
          </a:p>
          <a:p>
            <a:pPr marL="800100" marR="0" lvl="3"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100" dirty="0" smtClean="0">
                <a:latin typeface="Arial" panose="020B0604020202020204" pitchFamily="34" charset="0"/>
                <a:cs typeface="Arial" panose="020B0604020202020204" pitchFamily="34" charset="0"/>
              </a:rPr>
              <a:t>Unsubsidized =</a:t>
            </a:r>
            <a:r>
              <a:rPr lang="en-US" sz="1100" baseline="0" dirty="0" smtClean="0">
                <a:latin typeface="Arial" panose="020B0604020202020204" pitchFamily="34" charset="0"/>
                <a:cs typeface="Arial" panose="020B0604020202020204" pitchFamily="34" charset="0"/>
              </a:rPr>
              <a:t> 4.29% interest rate </a:t>
            </a:r>
            <a:endParaRPr lang="en-US" sz="1100" dirty="0" smtClean="0">
              <a:latin typeface="Arial" panose="020B0604020202020204" pitchFamily="34" charset="0"/>
              <a:cs typeface="Arial" panose="020B0604020202020204" pitchFamily="34" charset="0"/>
            </a:endParaRPr>
          </a:p>
          <a:p>
            <a:pPr marL="800100" marR="0" lvl="3"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100" dirty="0" smtClean="0">
                <a:latin typeface="Arial" panose="020B0604020202020204" pitchFamily="34" charset="0"/>
                <a:cs typeface="Arial" panose="020B0604020202020204" pitchFamily="34" charset="0"/>
              </a:rPr>
              <a:t>PLUS (Parent) Loans = 6.84% </a:t>
            </a:r>
            <a:r>
              <a:rPr lang="en-US" sz="1100" baseline="0" dirty="0" smtClean="0">
                <a:latin typeface="Arial" panose="020B0604020202020204" pitchFamily="34" charset="0"/>
                <a:cs typeface="Arial" panose="020B0604020202020204" pitchFamily="34" charset="0"/>
              </a:rPr>
              <a:t>interest rate </a:t>
            </a:r>
          </a:p>
          <a:p>
            <a:pPr marL="800100" marR="0" lvl="3"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100" baseline="0" dirty="0" smtClean="0">
                <a:latin typeface="Arial" panose="020B0604020202020204" pitchFamily="34" charset="0"/>
                <a:cs typeface="Arial" panose="020B0604020202020204" pitchFamily="34" charset="0"/>
              </a:rPr>
              <a:t>Repayment of federal student loans begins six months after the student drops to less-than-half-time enrollment (&lt;6.0 C/Hs) or graduates</a:t>
            </a:r>
          </a:p>
          <a:p>
            <a:pPr marL="800100" marR="0" lvl="3"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100" baseline="0" dirty="0" smtClean="0">
                <a:latin typeface="Arial" panose="020B0604020202020204" pitchFamily="34" charset="0"/>
                <a:cs typeface="Arial" panose="020B0604020202020204" pitchFamily="34" charset="0"/>
              </a:rPr>
              <a:t>There are seven different repayment plans -https://studentaid.ed.gov/</a:t>
            </a:r>
            <a:r>
              <a:rPr lang="en-US" sz="1100" baseline="0" dirty="0" err="1" smtClean="0">
                <a:latin typeface="Arial" panose="020B0604020202020204" pitchFamily="34" charset="0"/>
                <a:cs typeface="Arial" panose="020B0604020202020204" pitchFamily="34" charset="0"/>
              </a:rPr>
              <a:t>sa</a:t>
            </a:r>
            <a:r>
              <a:rPr lang="en-US" sz="1100" baseline="0" dirty="0" smtClean="0">
                <a:latin typeface="Arial" panose="020B0604020202020204" pitchFamily="34" charset="0"/>
                <a:cs typeface="Arial" panose="020B0604020202020204" pitchFamily="34" charset="0"/>
              </a:rPr>
              <a:t>/repay-loans/understand/plans</a:t>
            </a:r>
          </a:p>
          <a:p>
            <a:pPr marL="1257300" marR="0" lvl="4"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100" baseline="0" dirty="0" smtClean="0">
                <a:latin typeface="Arial" panose="020B0604020202020204" pitchFamily="34" charset="0"/>
                <a:cs typeface="Arial" panose="020B0604020202020204" pitchFamily="34" charset="0"/>
              </a:rPr>
              <a:t>Non-Income-Based</a:t>
            </a:r>
          </a:p>
          <a:p>
            <a:pPr marL="1714500" marR="0" lvl="5"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100" baseline="0" dirty="0" smtClean="0">
                <a:latin typeface="Arial" panose="020B0604020202020204" pitchFamily="34" charset="0"/>
                <a:cs typeface="Arial" panose="020B0604020202020204" pitchFamily="34" charset="0"/>
              </a:rPr>
              <a:t>Standard</a:t>
            </a:r>
          </a:p>
          <a:p>
            <a:pPr marL="1714500" marR="0" lvl="5"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100" baseline="0" dirty="0" smtClean="0">
                <a:latin typeface="Arial" panose="020B0604020202020204" pitchFamily="34" charset="0"/>
                <a:cs typeface="Arial" panose="020B0604020202020204" pitchFamily="34" charset="0"/>
              </a:rPr>
              <a:t>Graduated</a:t>
            </a:r>
          </a:p>
          <a:p>
            <a:pPr marL="1714500" marR="0" lvl="5"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100" baseline="0" dirty="0" smtClean="0">
                <a:latin typeface="Arial" panose="020B0604020202020204" pitchFamily="34" charset="0"/>
                <a:cs typeface="Arial" panose="020B0604020202020204" pitchFamily="34" charset="0"/>
              </a:rPr>
              <a:t>Extended</a:t>
            </a:r>
          </a:p>
          <a:p>
            <a:pPr marL="1257300" marR="0" lvl="4"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100" baseline="0" dirty="0" smtClean="0">
                <a:latin typeface="Arial" panose="020B0604020202020204" pitchFamily="34" charset="0"/>
                <a:cs typeface="Arial" panose="020B0604020202020204" pitchFamily="34" charset="0"/>
              </a:rPr>
              <a:t>Income-based</a:t>
            </a:r>
          </a:p>
          <a:p>
            <a:pPr marL="1714500" marR="0" lvl="5"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100" baseline="0" dirty="0" smtClean="0">
                <a:latin typeface="Arial" panose="020B0604020202020204" pitchFamily="34" charset="0"/>
                <a:cs typeface="Arial" panose="020B0604020202020204" pitchFamily="34" charset="0"/>
              </a:rPr>
              <a:t>Income-Based</a:t>
            </a:r>
          </a:p>
          <a:p>
            <a:pPr marL="1714500" marR="0" lvl="5"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100" baseline="0" dirty="0" smtClean="0">
                <a:latin typeface="Arial" panose="020B0604020202020204" pitchFamily="34" charset="0"/>
                <a:cs typeface="Arial" panose="020B0604020202020204" pitchFamily="34" charset="0"/>
              </a:rPr>
              <a:t>Pay-As-You-Earn</a:t>
            </a:r>
          </a:p>
          <a:p>
            <a:pPr marL="1714500" marR="0" lvl="5"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100" baseline="0" dirty="0" smtClean="0">
                <a:latin typeface="Arial" panose="020B0604020202020204" pitchFamily="34" charset="0"/>
                <a:cs typeface="Arial" panose="020B0604020202020204" pitchFamily="34" charset="0"/>
              </a:rPr>
              <a:t>Income-Contingent</a:t>
            </a:r>
          </a:p>
          <a:p>
            <a:pPr marL="1714500" marR="0" lvl="5"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100" baseline="0" dirty="0" smtClean="0">
                <a:latin typeface="Arial" panose="020B0604020202020204" pitchFamily="34" charset="0"/>
                <a:cs typeface="Arial" panose="020B0604020202020204" pitchFamily="34" charset="0"/>
              </a:rPr>
              <a:t>Income-Sensitive</a:t>
            </a:r>
          </a:p>
          <a:p>
            <a:pPr marL="800100" marR="0" lvl="3"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100" i="1" baseline="0" dirty="0" smtClean="0">
                <a:latin typeface="Arial" panose="020B0604020202020204" pitchFamily="34" charset="0"/>
                <a:cs typeface="Arial" panose="020B0604020202020204" pitchFamily="34" charset="0"/>
              </a:rPr>
              <a:t>Avoid ‘Private’ / ‘Alternative’ loans at all costs</a:t>
            </a:r>
            <a:endParaRPr lang="en-US" sz="2000" i="1"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E2F420A-9D05-42D7-92F2-0C0024A9AB7D}" type="slidenum">
              <a:rPr lang="en-US" smtClean="0"/>
              <a:t>4</a:t>
            </a:fld>
            <a:endParaRPr lang="en-US"/>
          </a:p>
        </p:txBody>
      </p:sp>
    </p:spTree>
    <p:extLst>
      <p:ext uri="{BB962C8B-B14F-4D97-AF65-F5344CB8AC3E}">
        <p14:creationId xmlns:p14="http://schemas.microsoft.com/office/powerpoint/2010/main" val="1678632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1200" b="1" dirty="0" smtClean="0">
                <a:latin typeface="Arial" panose="020B0604020202020204" pitchFamily="34" charset="0"/>
                <a:cs typeface="Arial" panose="020B0604020202020204" pitchFamily="34" charset="0"/>
              </a:rPr>
              <a:t>Need-Based Aid </a:t>
            </a:r>
            <a:r>
              <a:rPr lang="en-US" sz="1200" dirty="0" smtClean="0">
                <a:latin typeface="Arial" panose="020B0604020202020204" pitchFamily="34" charset="0"/>
                <a:cs typeface="Arial" panose="020B0604020202020204" pitchFamily="34" charset="0"/>
              </a:rPr>
              <a:t>( </a:t>
            </a:r>
            <a:r>
              <a:rPr lang="en-US" sz="1200" i="1" dirty="0" smtClean="0">
                <a:latin typeface="Arial" panose="020B0604020202020204" pitchFamily="34" charset="0"/>
                <a:cs typeface="Arial" panose="020B0604020202020204" pitchFamily="34" charset="0"/>
              </a:rPr>
              <a:t>typically associated</a:t>
            </a:r>
            <a:r>
              <a:rPr lang="en-US" sz="1200" i="1" baseline="0" dirty="0" smtClean="0">
                <a:latin typeface="Arial" panose="020B0604020202020204" pitchFamily="34" charset="0"/>
                <a:cs typeface="Arial" panose="020B0604020202020204" pitchFamily="34" charset="0"/>
              </a:rPr>
              <a:t> with the word</a:t>
            </a:r>
            <a:r>
              <a:rPr lang="en-US" sz="1200" i="1" dirty="0" smtClean="0">
                <a:latin typeface="Arial" panose="020B0604020202020204" pitchFamily="34" charset="0"/>
                <a:cs typeface="Arial" panose="020B0604020202020204" pitchFamily="34" charset="0"/>
              </a:rPr>
              <a:t> “Grant”</a:t>
            </a:r>
            <a:r>
              <a:rPr lang="en-US" sz="1200" i="1" baseline="0" dirty="0" smtClean="0">
                <a:latin typeface="Arial" panose="020B0604020202020204" pitchFamily="34" charset="0"/>
                <a:cs typeface="Arial" panose="020B0604020202020204" pitchFamily="34" charset="0"/>
              </a:rPr>
              <a:t> </a:t>
            </a:r>
            <a:r>
              <a:rPr lang="en-US" sz="1200" baseline="0" dirty="0" smtClean="0">
                <a:latin typeface="Arial" panose="020B0604020202020204" pitchFamily="34" charset="0"/>
                <a:cs typeface="Arial" panose="020B0604020202020204" pitchFamily="34" charset="0"/>
              </a:rPr>
              <a:t>)</a:t>
            </a:r>
          </a:p>
          <a:p>
            <a:pPr marL="342900" marR="0" lvl="2"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baseline="0" dirty="0" smtClean="0">
                <a:latin typeface="Arial" panose="020B0604020202020204" pitchFamily="34" charset="0"/>
                <a:cs typeface="Arial" panose="020B0604020202020204" pitchFamily="34" charset="0"/>
              </a:rPr>
              <a:t>Based upon how much “need” a family has for financial assistance</a:t>
            </a:r>
            <a:endParaRPr lang="en-US" sz="1200" dirty="0" smtClean="0">
              <a:latin typeface="Arial" panose="020B0604020202020204" pitchFamily="34" charset="0"/>
              <a:cs typeface="Arial" panose="020B0604020202020204" pitchFamily="34" charset="0"/>
            </a:endParaRPr>
          </a:p>
          <a:p>
            <a:pPr marL="0" marR="0" lvl="2"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1200" baseline="0" dirty="0" smtClean="0">
                <a:latin typeface="Arial" panose="020B0604020202020204" pitchFamily="34" charset="0"/>
                <a:cs typeface="Arial" panose="020B0604020202020204" pitchFamily="34" charset="0"/>
              </a:rPr>
              <a:t/>
            </a:r>
            <a:br>
              <a:rPr lang="en-US" sz="1200" baseline="0" dirty="0" smtClean="0">
                <a:latin typeface="Arial" panose="020B0604020202020204" pitchFamily="34" charset="0"/>
                <a:cs typeface="Arial" panose="020B0604020202020204" pitchFamily="34" charset="0"/>
              </a:rPr>
            </a:br>
            <a:r>
              <a:rPr lang="en-US" sz="1200" b="1" baseline="0" dirty="0" smtClean="0">
                <a:latin typeface="Arial" panose="020B0604020202020204" pitchFamily="34" charset="0"/>
                <a:cs typeface="Arial" panose="020B0604020202020204" pitchFamily="34" charset="0"/>
              </a:rPr>
              <a:t>Merit-Based Aid </a:t>
            </a:r>
            <a:r>
              <a:rPr lang="en-US" sz="1200" dirty="0" smtClean="0">
                <a:latin typeface="Arial" panose="020B0604020202020204" pitchFamily="34" charset="0"/>
                <a:cs typeface="Arial" panose="020B0604020202020204" pitchFamily="34" charset="0"/>
              </a:rPr>
              <a:t>( </a:t>
            </a:r>
            <a:r>
              <a:rPr lang="en-US" sz="1200" i="1" dirty="0" smtClean="0">
                <a:latin typeface="Arial" panose="020B0604020202020204" pitchFamily="34" charset="0"/>
                <a:cs typeface="Arial" panose="020B0604020202020204" pitchFamily="34" charset="0"/>
              </a:rPr>
              <a:t>typically associated</a:t>
            </a:r>
            <a:r>
              <a:rPr lang="en-US" sz="1200" i="1" baseline="0" dirty="0" smtClean="0">
                <a:latin typeface="Arial" panose="020B0604020202020204" pitchFamily="34" charset="0"/>
                <a:cs typeface="Arial" panose="020B0604020202020204" pitchFamily="34" charset="0"/>
              </a:rPr>
              <a:t> with the word</a:t>
            </a:r>
            <a:r>
              <a:rPr lang="en-US" sz="1200" i="1" dirty="0" smtClean="0">
                <a:latin typeface="Arial" panose="020B0604020202020204" pitchFamily="34" charset="0"/>
                <a:cs typeface="Arial" panose="020B0604020202020204" pitchFamily="34" charset="0"/>
              </a:rPr>
              <a:t> “Scholarship”</a:t>
            </a:r>
            <a:r>
              <a:rPr lang="en-US" sz="1200" i="1" baseline="0" dirty="0" smtClean="0">
                <a:latin typeface="Arial" panose="020B0604020202020204" pitchFamily="34" charset="0"/>
                <a:cs typeface="Arial" panose="020B0604020202020204" pitchFamily="34" charset="0"/>
              </a:rPr>
              <a:t> </a:t>
            </a:r>
            <a:r>
              <a:rPr lang="en-US" sz="1200" baseline="0" dirty="0" smtClean="0">
                <a:latin typeface="Arial" panose="020B0604020202020204" pitchFamily="34" charset="0"/>
                <a:cs typeface="Arial" panose="020B0604020202020204" pitchFamily="34" charset="0"/>
              </a:rPr>
              <a:t>)</a:t>
            </a:r>
          </a:p>
          <a:p>
            <a:pPr marL="342900" marR="0" lvl="2"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baseline="0" dirty="0" smtClean="0">
                <a:latin typeface="Arial" panose="020B0604020202020204" pitchFamily="34" charset="0"/>
                <a:cs typeface="Arial" panose="020B0604020202020204" pitchFamily="34" charset="0"/>
              </a:rPr>
              <a:t>Based upon a student’s academic performance, e.g. Bright Futures</a:t>
            </a:r>
            <a:br>
              <a:rPr lang="en-US" sz="1200" baseline="0" dirty="0" smtClean="0">
                <a:latin typeface="Arial" panose="020B0604020202020204" pitchFamily="34" charset="0"/>
                <a:cs typeface="Arial" panose="020B0604020202020204" pitchFamily="34" charset="0"/>
              </a:rPr>
            </a:br>
            <a:endParaRPr lang="en-US" sz="1200" baseline="0" dirty="0" smtClean="0">
              <a:latin typeface="Arial" panose="020B0604020202020204" pitchFamily="34" charset="0"/>
              <a:cs typeface="Arial" panose="020B0604020202020204" pitchFamily="34" charset="0"/>
            </a:endParaRPr>
          </a:p>
          <a:p>
            <a:pPr marL="0" marR="0" lvl="2"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1200" b="1" baseline="0" dirty="0" smtClean="0">
                <a:latin typeface="Arial" panose="020B0604020202020204" pitchFamily="34" charset="0"/>
                <a:cs typeface="Arial" panose="020B0604020202020204" pitchFamily="34" charset="0"/>
              </a:rPr>
              <a:t>Talent-Based Aid</a:t>
            </a:r>
          </a:p>
          <a:p>
            <a:pPr marL="342900" marR="0" lvl="2"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baseline="0" dirty="0" smtClean="0">
                <a:latin typeface="Arial" panose="020B0604020202020204" pitchFamily="34" charset="0"/>
                <a:cs typeface="Arial" panose="020B0604020202020204" pitchFamily="34" charset="0"/>
              </a:rPr>
              <a:t>Based upon a student’s athletic, musical or artistic ability</a:t>
            </a:r>
          </a:p>
          <a:p>
            <a:pPr marL="0" marR="0" lvl="2"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sz="1200" dirty="0" smtClean="0">
              <a:latin typeface="Arial" panose="020B0604020202020204" pitchFamily="34" charset="0"/>
              <a:cs typeface="Arial" panose="020B0604020202020204" pitchFamily="34" charset="0"/>
            </a:endParaRPr>
          </a:p>
          <a:p>
            <a:pPr marL="0" marR="0" lvl="2"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1200" b="1" dirty="0" smtClean="0">
                <a:latin typeface="Arial" panose="020B0604020202020204" pitchFamily="34" charset="0"/>
                <a:cs typeface="Arial" panose="020B0604020202020204" pitchFamily="34" charset="0"/>
              </a:rPr>
              <a:t>Non-Need-Based Aid</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Everything else, e.g. Unsubsidized loan &amp; Teach Grant</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E2F420A-9D05-42D7-92F2-0C0024A9AB7D}" type="slidenum">
              <a:rPr lang="en-US" smtClean="0"/>
              <a:t>5</a:t>
            </a:fld>
            <a:endParaRPr lang="en-US"/>
          </a:p>
        </p:txBody>
      </p:sp>
    </p:spTree>
    <p:extLst>
      <p:ext uri="{BB962C8B-B14F-4D97-AF65-F5344CB8AC3E}">
        <p14:creationId xmlns:p14="http://schemas.microsoft.com/office/powerpoint/2010/main" val="3943578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Federal</a:t>
            </a:r>
            <a:r>
              <a:rPr lang="en-US" baseline="0" dirty="0" smtClean="0"/>
              <a:t> = </a:t>
            </a:r>
            <a:r>
              <a:rPr lang="en-US" dirty="0" smtClean="0"/>
              <a:t>U.S. Department of Education (ED)</a:t>
            </a:r>
          </a:p>
          <a:p>
            <a:pPr marL="171450" indent="-171450">
              <a:buFont typeface="Arial" panose="020B0604020202020204" pitchFamily="34" charset="0"/>
              <a:buChar char="•"/>
            </a:pPr>
            <a:r>
              <a:rPr lang="en-US" dirty="0" smtClean="0"/>
              <a:t>State = Florida</a:t>
            </a:r>
            <a:r>
              <a:rPr lang="en-US" baseline="0" dirty="0" smtClean="0"/>
              <a:t> Office of Student Financial Assistance (OSFA)</a:t>
            </a:r>
          </a:p>
          <a:p>
            <a:pPr marL="171450" indent="-171450">
              <a:buFont typeface="Arial" panose="020B0604020202020204" pitchFamily="34" charset="0"/>
              <a:buChar char="•"/>
            </a:pPr>
            <a:r>
              <a:rPr lang="en-US" baseline="0" dirty="0" smtClean="0"/>
              <a:t>Institutions = Gulf Coast State College (GCSC), Florida State University (FSU), etc.</a:t>
            </a:r>
          </a:p>
          <a:p>
            <a:pPr marL="171450" indent="-171450">
              <a:buFont typeface="Arial" panose="020B0604020202020204" pitchFamily="34" charset="0"/>
              <a:buChar char="•"/>
            </a:pPr>
            <a:r>
              <a:rPr lang="en-US" baseline="0" smtClean="0"/>
              <a:t>Private = Bay </a:t>
            </a:r>
            <a:r>
              <a:rPr lang="en-US" baseline="0" dirty="0" smtClean="0"/>
              <a:t>Education Foundation (BEF)</a:t>
            </a:r>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8E2F420A-9D05-42D7-92F2-0C0024A9AB7D}" type="slidenum">
              <a:rPr lang="en-US" smtClean="0"/>
              <a:t>6</a:t>
            </a:fld>
            <a:endParaRPr lang="en-US"/>
          </a:p>
        </p:txBody>
      </p:sp>
    </p:spTree>
    <p:extLst>
      <p:ext uri="{BB962C8B-B14F-4D97-AF65-F5344CB8AC3E}">
        <p14:creationId xmlns:p14="http://schemas.microsoft.com/office/powerpoint/2010/main" val="1955146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F420A-9D05-42D7-92F2-0C0024A9AB7D}" type="slidenum">
              <a:rPr lang="en-US" smtClean="0"/>
              <a:t>7</a:t>
            </a:fld>
            <a:endParaRPr lang="en-US"/>
          </a:p>
        </p:txBody>
      </p:sp>
    </p:spTree>
    <p:extLst>
      <p:ext uri="{BB962C8B-B14F-4D97-AF65-F5344CB8AC3E}">
        <p14:creationId xmlns:p14="http://schemas.microsoft.com/office/powerpoint/2010/main" val="2845889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To</a:t>
            </a:r>
            <a:r>
              <a:rPr lang="en-US" baseline="0" dirty="0" smtClean="0"/>
              <a:t> apply for federal financial aid:</a:t>
            </a:r>
          </a:p>
          <a:p>
            <a:pPr marL="0" indent="0">
              <a:buFont typeface="+mj-lt"/>
              <a:buNone/>
            </a:pPr>
            <a:endParaRPr lang="en-US" dirty="0" smtClean="0"/>
          </a:p>
          <a:p>
            <a:pPr marL="228600" indent="-228600">
              <a:buFont typeface="Arial" panose="020B0604020202020204" pitchFamily="34" charset="0"/>
              <a:buChar char="•"/>
            </a:pPr>
            <a:r>
              <a:rPr lang="en-US" dirty="0" smtClean="0"/>
              <a:t>Obtain your Federal</a:t>
            </a:r>
            <a:r>
              <a:rPr lang="en-US" baseline="0" dirty="0" smtClean="0"/>
              <a:t> Student Aid (FSA) ID at </a:t>
            </a:r>
            <a:r>
              <a:rPr lang="en-US" u="sng" baseline="0" dirty="0" smtClean="0"/>
              <a:t>fsaid.ed.go</a:t>
            </a:r>
            <a:r>
              <a:rPr lang="en-US" baseline="0" dirty="0" smtClean="0"/>
              <a:t>v</a:t>
            </a:r>
            <a:br>
              <a:rPr lang="en-US" baseline="0" dirty="0" smtClean="0"/>
            </a:br>
            <a:endParaRPr lang="en-US" baseline="0" dirty="0" smtClean="0"/>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Obtain your parent’s </a:t>
            </a:r>
            <a:r>
              <a:rPr lang="en-US" baseline="0" dirty="0" smtClean="0"/>
              <a:t>FSA ID at </a:t>
            </a:r>
            <a:r>
              <a:rPr lang="en-US" u="sng" baseline="0" dirty="0" smtClean="0"/>
              <a:t>fsaid.ed.gov</a:t>
            </a:r>
            <a:r>
              <a:rPr lang="en-US" baseline="0" dirty="0" smtClean="0"/>
              <a:t> too </a:t>
            </a:r>
            <a:r>
              <a:rPr lang="en-US" dirty="0" smtClean="0"/>
              <a:t>(only one parent needs a</a:t>
            </a:r>
            <a:r>
              <a:rPr lang="en-US" baseline="0" dirty="0" smtClean="0"/>
              <a:t> FSA ID</a:t>
            </a:r>
            <a:r>
              <a:rPr lang="en-US" dirty="0" smtClean="0"/>
              <a:t>)</a:t>
            </a:r>
            <a:br>
              <a:rPr lang="en-US" dirty="0" smtClean="0"/>
            </a:br>
            <a:endParaRPr lang="en-US" dirty="0" smtClean="0"/>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Submit a FAFSA at </a:t>
            </a:r>
            <a:r>
              <a:rPr lang="en-US" u="sng" dirty="0" smtClean="0"/>
              <a:t>www.fafsa.gov</a:t>
            </a:r>
            <a:r>
              <a:rPr lang="en-US" dirty="0" smtClean="0"/>
              <a:t> </a:t>
            </a:r>
            <a:br>
              <a:rPr lang="en-US" dirty="0" smtClean="0"/>
            </a:br>
            <a:endParaRPr lang="en-US" dirty="0" smtClean="0"/>
          </a:p>
        </p:txBody>
      </p:sp>
      <p:sp>
        <p:nvSpPr>
          <p:cNvPr id="4" name="Slide Number Placeholder 3"/>
          <p:cNvSpPr>
            <a:spLocks noGrp="1"/>
          </p:cNvSpPr>
          <p:nvPr>
            <p:ph type="sldNum" sz="quarter" idx="10"/>
          </p:nvPr>
        </p:nvSpPr>
        <p:spPr/>
        <p:txBody>
          <a:bodyPr/>
          <a:lstStyle/>
          <a:p>
            <a:fld id="{8E2F420A-9D05-42D7-92F2-0C0024A9AB7D}" type="slidenum">
              <a:rPr lang="en-US" smtClean="0"/>
              <a:t>8</a:t>
            </a:fld>
            <a:endParaRPr lang="en-US"/>
          </a:p>
        </p:txBody>
      </p:sp>
    </p:spTree>
    <p:extLst>
      <p:ext uri="{BB962C8B-B14F-4D97-AF65-F5344CB8AC3E}">
        <p14:creationId xmlns:p14="http://schemas.microsoft.com/office/powerpoint/2010/main" val="1638687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Gather you</a:t>
            </a:r>
            <a:r>
              <a:rPr lang="en-US" baseline="0" dirty="0" smtClean="0"/>
              <a:t> and your parent’s federal tax return information:</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2016-2017 FAFSA = 2015 taxes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2017-2018 </a:t>
            </a:r>
            <a:r>
              <a:rPr lang="en-US" baseline="0" dirty="0" smtClean="0"/>
              <a:t>FAFSA </a:t>
            </a:r>
            <a:r>
              <a:rPr lang="en-US" b="1" baseline="0" dirty="0" smtClean="0"/>
              <a:t> = 2015 taxes (yes, 2015 again)</a:t>
            </a:r>
            <a:r>
              <a:rPr lang="en-US" b="0" baseline="0" dirty="0" smtClean="0"/>
              <a:t/>
            </a:r>
            <a:br>
              <a:rPr lang="en-US" b="0" baseline="0" dirty="0" smtClean="0"/>
            </a:br>
            <a:endParaRPr lang="en-US" b="1" dirty="0" smtClean="0"/>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Complete / submit a FAFSA to all the schools you plan on applying to by visiting </a:t>
            </a:r>
            <a:r>
              <a:rPr lang="en-US" u="sng" baseline="0" dirty="0" smtClean="0"/>
              <a:t>www.fafsa.gov</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2016-2017 FAFSA ( </a:t>
            </a:r>
            <a:r>
              <a:rPr lang="en-US" i="1" baseline="0" dirty="0" smtClean="0"/>
              <a:t>fall 2016, spring 2016 &amp; summer 2017 </a:t>
            </a:r>
            <a:r>
              <a:rPr lang="en-US" baseline="0" dirty="0" smtClean="0"/>
              <a:t>) is available 01/01/2016 – 06/30/2017</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2017-2018 FAFSA ( </a:t>
            </a:r>
            <a:r>
              <a:rPr lang="en-US" b="1" i="1" baseline="0" dirty="0" smtClean="0"/>
              <a:t>fall 2017, spring 2017 &amp; summer 2018 </a:t>
            </a:r>
            <a:r>
              <a:rPr lang="en-US" b="1" baseline="0" dirty="0" smtClean="0"/>
              <a:t>) is available 10/01/2016 – 06/30/2018</a:t>
            </a:r>
            <a:r>
              <a:rPr lang="en-US" baseline="0" dirty="0" smtClean="0"/>
              <a:t/>
            </a:r>
            <a:br>
              <a:rPr lang="en-US" baseline="0" dirty="0" smtClean="0"/>
            </a:br>
            <a:endParaRPr lang="en-US" baseline="0" dirty="0" smtClean="0"/>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Contact the financial aid office at the school you plan on attending to see if there is any follow up to complete</a:t>
            </a:r>
            <a:endParaRPr lang="en-US" dirty="0"/>
          </a:p>
        </p:txBody>
      </p:sp>
      <p:sp>
        <p:nvSpPr>
          <p:cNvPr id="4" name="Slide Number Placeholder 3"/>
          <p:cNvSpPr>
            <a:spLocks noGrp="1"/>
          </p:cNvSpPr>
          <p:nvPr>
            <p:ph type="sldNum" sz="quarter" idx="10"/>
          </p:nvPr>
        </p:nvSpPr>
        <p:spPr/>
        <p:txBody>
          <a:bodyPr/>
          <a:lstStyle/>
          <a:p>
            <a:fld id="{8E2F420A-9D05-42D7-92F2-0C0024A9AB7D}" type="slidenum">
              <a:rPr lang="en-US" smtClean="0"/>
              <a:t>9</a:t>
            </a:fld>
            <a:endParaRPr lang="en-US"/>
          </a:p>
        </p:txBody>
      </p:sp>
    </p:spTree>
    <p:extLst>
      <p:ext uri="{BB962C8B-B14F-4D97-AF65-F5344CB8AC3E}">
        <p14:creationId xmlns:p14="http://schemas.microsoft.com/office/powerpoint/2010/main" val="1638687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en-US" smtClean="0"/>
              <a:t>Click to edit Master title style</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F32E5D-CEE8-426F-AC17-9F9D71A15560}"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6B1BCBC9-DCF1-4A57-95BF-946AA6B41F84}" type="slidenum">
              <a:rPr lang="en-US" smtClean="0"/>
              <a:t>‹#›</a:t>
            </a:fld>
            <a:endParaRPr lang="en-US"/>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F32E5D-CEE8-426F-AC17-9F9D71A15560}"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BCBC9-DCF1-4A57-95BF-946AA6B41F8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F32E5D-CEE8-426F-AC17-9F9D71A15560}"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BCBC9-DCF1-4A57-95BF-946AA6B41F8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F32E5D-CEE8-426F-AC17-9F9D71A15560}" type="datetimeFigureOut">
              <a:rPr lang="en-US" smtClean="0"/>
              <a:t>8/29/2022</a:t>
            </a:fld>
            <a:endParaRPr lang="en-US"/>
          </a:p>
        </p:txBody>
      </p:sp>
      <p:sp>
        <p:nvSpPr>
          <p:cNvPr id="10" name="Slide Number Placeholder 9"/>
          <p:cNvSpPr>
            <a:spLocks noGrp="1"/>
          </p:cNvSpPr>
          <p:nvPr>
            <p:ph type="sldNum" sz="quarter" idx="11"/>
          </p:nvPr>
        </p:nvSpPr>
        <p:spPr/>
        <p:txBody>
          <a:bodyPr/>
          <a:lstStyle/>
          <a:p>
            <a:fld id="{6B1BCBC9-DCF1-4A57-95BF-946AA6B41F84}"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19" name="Date Placeholder 18"/>
          <p:cNvSpPr>
            <a:spLocks noGrp="1"/>
          </p:cNvSpPr>
          <p:nvPr>
            <p:ph type="dt" sz="half" idx="10"/>
          </p:nvPr>
        </p:nvSpPr>
        <p:spPr/>
        <p:txBody>
          <a:bodyPr/>
          <a:lstStyle/>
          <a:p>
            <a:fld id="{C7F32E5D-CEE8-426F-AC17-9F9D71A15560}" type="datetimeFigureOut">
              <a:rPr lang="en-US" smtClean="0"/>
              <a:t>8/29/2022</a:t>
            </a:fld>
            <a:endParaRPr lang="en-US"/>
          </a:p>
        </p:txBody>
      </p:sp>
      <p:sp>
        <p:nvSpPr>
          <p:cNvPr id="20" name="Slide Number Placeholder 19"/>
          <p:cNvSpPr>
            <a:spLocks noGrp="1"/>
          </p:cNvSpPr>
          <p:nvPr>
            <p:ph type="sldNum" sz="quarter" idx="11"/>
          </p:nvPr>
        </p:nvSpPr>
        <p:spPr/>
        <p:txBody>
          <a:bodyPr/>
          <a:lstStyle/>
          <a:p>
            <a:fld id="{6B1BCBC9-DCF1-4A57-95BF-946AA6B41F84}"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C7F32E5D-CEE8-426F-AC17-9F9D71A15560}" type="datetimeFigureOut">
              <a:rPr lang="en-US" smtClean="0"/>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BCBC9-DCF1-4A57-95BF-946AA6B41F84}" type="slidenum">
              <a:rPr lang="en-US" smtClean="0"/>
              <a:t>‹#›</a:t>
            </a:fld>
            <a:endParaRPr lang="en-US"/>
          </a:p>
        </p:txBody>
      </p:sp>
      <p:sp>
        <p:nvSpPr>
          <p:cNvPr id="9" name="Content Placeholder 8"/>
          <p:cNvSpPr>
            <a:spLocks noGrp="1"/>
          </p:cNvSpPr>
          <p:nvPr>
            <p:ph sz="quarter" idx="13"/>
          </p:nvPr>
        </p:nvSpPr>
        <p:spPr>
          <a:xfrm>
            <a:off x="12161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7F32E5D-CEE8-426F-AC17-9F9D71A15560}" type="datetimeFigureOut">
              <a:rPr lang="en-US" smtClean="0"/>
              <a:t>8/29/2022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1BCBC9-DCF1-4A57-95BF-946AA6B41F84}" type="slidenum">
              <a:rPr lang="en-US" smtClean="0"/>
              <a:t>‹#›</a:t>
            </a:fld>
            <a:endParaRPr lang="en-US"/>
          </a:p>
        </p:txBody>
      </p:sp>
      <p:sp>
        <p:nvSpPr>
          <p:cNvPr id="11" name="Content Placeholder 10"/>
          <p:cNvSpPr>
            <a:spLocks noGrp="1"/>
          </p:cNvSpPr>
          <p:nvPr>
            <p:ph sz="quarter" idx="13"/>
          </p:nvPr>
        </p:nvSpPr>
        <p:spPr>
          <a:xfrm>
            <a:off x="1216152" y="1380744"/>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F32E5D-CEE8-426F-AC17-9F9D71A15560}" type="datetimeFigureOut">
              <a:rPr lang="en-US" smtClean="0"/>
              <a:t>8/29/2022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1BCBC9-DCF1-4A57-95BF-946AA6B41F8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7F32E5D-CEE8-426F-AC17-9F9D71A15560}" type="datetimeFigureOut">
              <a:rPr lang="en-US" smtClean="0"/>
              <a:t>8/29/2022</a:t>
            </a:fld>
            <a:endParaRPr lang="en-US"/>
          </a:p>
        </p:txBody>
      </p:sp>
      <p:sp>
        <p:nvSpPr>
          <p:cNvPr id="6" name="Slide Number Placeholder 5"/>
          <p:cNvSpPr>
            <a:spLocks noGrp="1"/>
          </p:cNvSpPr>
          <p:nvPr>
            <p:ph type="sldNum" sz="quarter" idx="11"/>
          </p:nvPr>
        </p:nvSpPr>
        <p:spPr/>
        <p:txBody>
          <a:bodyPr/>
          <a:lstStyle/>
          <a:p>
            <a:fld id="{6B1BCBC9-DCF1-4A57-95BF-946AA6B41F84}"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Content Placeholder 13"/>
          <p:cNvSpPr>
            <a:spLocks noGrp="1"/>
          </p:cNvSpPr>
          <p:nvPr>
            <p:ph sz="quarter" idx="13"/>
          </p:nvPr>
        </p:nvSpPr>
        <p:spPr>
          <a:xfrm>
            <a:off x="914400" y="381000"/>
            <a:ext cx="48006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C7F32E5D-CEE8-426F-AC17-9F9D71A15560}" type="datetimeFigureOut">
              <a:rPr lang="en-US" smtClean="0"/>
              <a:t>8/29/2022</a:t>
            </a:fld>
            <a:endParaRPr lang="en-US"/>
          </a:p>
        </p:txBody>
      </p:sp>
      <p:sp>
        <p:nvSpPr>
          <p:cNvPr id="10" name="Slide Number Placeholder 9"/>
          <p:cNvSpPr>
            <a:spLocks noGrp="1"/>
          </p:cNvSpPr>
          <p:nvPr>
            <p:ph type="sldNum" sz="quarter" idx="15"/>
          </p:nvPr>
        </p:nvSpPr>
        <p:spPr/>
        <p:txBody>
          <a:bodyPr/>
          <a:lstStyle/>
          <a:p>
            <a:fld id="{6B1BCBC9-DCF1-4A57-95BF-946AA6B41F84}"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F32E5D-CEE8-426F-AC17-9F9D71A15560}" type="datetimeFigureOut">
              <a:rPr lang="en-US" smtClean="0"/>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BCBC9-DCF1-4A57-95BF-946AA6B41F84}" type="slidenum">
              <a:rPr lang="en-US" smtClean="0"/>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6B1BCBC9-DCF1-4A57-95BF-946AA6B41F84}" type="slidenum">
              <a:rPr lang="en-US" smtClean="0"/>
              <a:t>‹#›</a:t>
            </a:fld>
            <a:endParaRPr lang="en-US"/>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C7F32E5D-CEE8-426F-AC17-9F9D71A15560}" type="datetimeFigureOut">
              <a:rPr lang="en-US" smtClean="0"/>
              <a:t>8/29/2022</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399" y="3200400"/>
            <a:ext cx="7821613" cy="292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57300" y="2286000"/>
            <a:ext cx="6781800" cy="707886"/>
          </a:xfrm>
          <a:prstGeom prst="rect">
            <a:avLst/>
          </a:prstGeom>
          <a:noFill/>
        </p:spPr>
        <p:txBody>
          <a:bodyPr wrap="square" rtlCol="0">
            <a:spAutoFit/>
          </a:bodyPr>
          <a:lstStyle/>
          <a:p>
            <a:pPr algn="ctr"/>
            <a:r>
              <a:rPr lang="en-US" sz="4000" dirty="0" smtClean="0">
                <a:solidFill>
                  <a:schemeClr val="bg1"/>
                </a:solidFill>
                <a:latin typeface="Impact" panose="020B0806030902050204" pitchFamily="34" charset="0"/>
              </a:rPr>
              <a:t>How to pay for college</a:t>
            </a:r>
            <a:endParaRPr lang="en-US" sz="4000" dirty="0">
              <a:solidFill>
                <a:schemeClr val="bg1"/>
              </a:solidFill>
              <a:latin typeface="Impact" panose="020B0806030902050204" pitchFamily="34" charset="0"/>
            </a:endParaRPr>
          </a:p>
        </p:txBody>
      </p:sp>
      <p:sp>
        <p:nvSpPr>
          <p:cNvPr id="5" name="TextBox 4"/>
          <p:cNvSpPr txBox="1"/>
          <p:nvPr/>
        </p:nvSpPr>
        <p:spPr>
          <a:xfrm>
            <a:off x="1257300" y="6248400"/>
            <a:ext cx="6781800" cy="400110"/>
          </a:xfrm>
          <a:prstGeom prst="rect">
            <a:avLst/>
          </a:prstGeom>
          <a:noFill/>
        </p:spPr>
        <p:txBody>
          <a:bodyPr wrap="square" rtlCol="0">
            <a:spAutoFit/>
          </a:bodyPr>
          <a:lstStyle/>
          <a:p>
            <a:pPr algn="ctr"/>
            <a:r>
              <a:rPr lang="en-US" sz="2000" dirty="0" smtClean="0">
                <a:solidFill>
                  <a:schemeClr val="bg1"/>
                </a:solidFill>
                <a:latin typeface="Garamond" panose="02020404030301010803" pitchFamily="18" charset="0"/>
              </a:rPr>
              <a:t>Ursula Backus / Kris Hatcher, GCSC Financial Aid</a:t>
            </a:r>
            <a:endParaRPr lang="en-US" sz="20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073904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5" name="Subtitle 4"/>
          <p:cNvSpPr>
            <a:spLocks noGrp="1"/>
          </p:cNvSpPr>
          <p:nvPr>
            <p:ph type="subTitle" idx="4294967295"/>
          </p:nvPr>
        </p:nvSpPr>
        <p:spPr>
          <a:xfrm>
            <a:off x="0" y="201613"/>
            <a:ext cx="6189663" cy="949325"/>
          </a:xfrm>
        </p:spPr>
        <p:txBody>
          <a:bodyPr/>
          <a:lstStyle/>
          <a:p>
            <a:r>
              <a:rPr lang="en-US" dirty="0" smtClean="0"/>
              <a:t>Quality </a:t>
            </a:r>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2362200"/>
            <a:ext cx="8382000" cy="4191000"/>
          </a:xfrm>
          <a:prstGeom prst="rect">
            <a:avLst/>
          </a:prstGeom>
        </p:spPr>
      </p:pic>
    </p:spTree>
    <p:extLst>
      <p:ext uri="{BB962C8B-B14F-4D97-AF65-F5344CB8AC3E}">
        <p14:creationId xmlns:p14="http://schemas.microsoft.com/office/powerpoint/2010/main" val="3448384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5" name="Subtitle 4"/>
          <p:cNvSpPr>
            <a:spLocks noGrp="1"/>
          </p:cNvSpPr>
          <p:nvPr>
            <p:ph type="subTitle" idx="4294967295"/>
          </p:nvPr>
        </p:nvSpPr>
        <p:spPr>
          <a:xfrm>
            <a:off x="0" y="201613"/>
            <a:ext cx="6189663" cy="949325"/>
          </a:xfrm>
        </p:spPr>
        <p:txBody>
          <a:bodyPr/>
          <a:lstStyle/>
          <a:p>
            <a:r>
              <a:rPr lang="en-US" dirty="0" smtClean="0"/>
              <a:t>Quality </a:t>
            </a:r>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14400" y="2286000"/>
            <a:ext cx="6781800" cy="707886"/>
          </a:xfrm>
          <a:prstGeom prst="rect">
            <a:avLst/>
          </a:prstGeom>
          <a:noFill/>
        </p:spPr>
        <p:txBody>
          <a:bodyPr wrap="square" rtlCol="0">
            <a:spAutoFit/>
          </a:bodyPr>
          <a:lstStyle/>
          <a:p>
            <a:r>
              <a:rPr lang="en-US" sz="4000" dirty="0" smtClean="0">
                <a:solidFill>
                  <a:schemeClr val="bg1"/>
                </a:solidFill>
                <a:latin typeface="Impact" panose="020B0806030902050204" pitchFamily="34" charset="0"/>
              </a:rPr>
              <a:t>State financial aid</a:t>
            </a:r>
            <a:endParaRPr lang="en-US" sz="4000" dirty="0">
              <a:solidFill>
                <a:schemeClr val="bg1"/>
              </a:solidFill>
              <a:latin typeface="Impact" panose="020B0806030902050204" pitchFamily="34" charset="0"/>
            </a:endParaRPr>
          </a:p>
        </p:txBody>
      </p:sp>
      <p:sp>
        <p:nvSpPr>
          <p:cNvPr id="8" name="TextBox 7"/>
          <p:cNvSpPr txBox="1"/>
          <p:nvPr/>
        </p:nvSpPr>
        <p:spPr>
          <a:xfrm>
            <a:off x="838200" y="3124200"/>
            <a:ext cx="7467600" cy="3539430"/>
          </a:xfrm>
          <a:prstGeom prst="rect">
            <a:avLst/>
          </a:prstGeom>
          <a:noFill/>
        </p:spPr>
        <p:txBody>
          <a:bodyPr wrap="square" rtlCol="0">
            <a:spAutoFit/>
          </a:bodyPr>
          <a:lstStyle/>
          <a:p>
            <a:pPr marL="457200" indent="-457200">
              <a:buFont typeface="Arial" panose="020B0604020202020204" pitchFamily="34" charset="0"/>
              <a:buChar char="•"/>
            </a:pPr>
            <a:r>
              <a:rPr lang="en-US" sz="2800" u="sng" dirty="0" smtClean="0">
                <a:solidFill>
                  <a:schemeClr val="bg1"/>
                </a:solidFill>
              </a:rPr>
              <a:t>F</a:t>
            </a:r>
            <a:r>
              <a:rPr lang="en-US" sz="2800" dirty="0" smtClean="0">
                <a:solidFill>
                  <a:schemeClr val="bg1"/>
                </a:solidFill>
              </a:rPr>
              <a:t>lorida </a:t>
            </a:r>
            <a:r>
              <a:rPr lang="en-US" sz="2800" u="sng" dirty="0" smtClean="0">
                <a:solidFill>
                  <a:schemeClr val="bg1"/>
                </a:solidFill>
              </a:rPr>
              <a:t>F</a:t>
            </a:r>
            <a:r>
              <a:rPr lang="en-US" sz="2800" dirty="0" smtClean="0">
                <a:solidFill>
                  <a:schemeClr val="bg1"/>
                </a:solidFill>
              </a:rPr>
              <a:t>inancial </a:t>
            </a:r>
            <a:r>
              <a:rPr lang="en-US" sz="2800" u="sng" dirty="0" smtClean="0">
                <a:solidFill>
                  <a:schemeClr val="bg1"/>
                </a:solidFill>
              </a:rPr>
              <a:t>A</a:t>
            </a:r>
            <a:r>
              <a:rPr lang="en-US" sz="2800" dirty="0" smtClean="0">
                <a:solidFill>
                  <a:schemeClr val="bg1"/>
                </a:solidFill>
              </a:rPr>
              <a:t>id </a:t>
            </a:r>
            <a:r>
              <a:rPr lang="en-US" sz="2800" u="sng" dirty="0" smtClean="0">
                <a:solidFill>
                  <a:schemeClr val="bg1"/>
                </a:solidFill>
              </a:rPr>
              <a:t>A</a:t>
            </a:r>
            <a:r>
              <a:rPr lang="en-US" sz="2800" dirty="0" smtClean="0">
                <a:solidFill>
                  <a:schemeClr val="bg1"/>
                </a:solidFill>
              </a:rPr>
              <a:t>pplication</a:t>
            </a:r>
            <a:br>
              <a:rPr lang="en-US" sz="2800" dirty="0" smtClean="0">
                <a:solidFill>
                  <a:schemeClr val="bg1"/>
                </a:solidFill>
              </a:rPr>
            </a:br>
            <a:endParaRPr lang="en-US" sz="2800" dirty="0" smtClean="0">
              <a:solidFill>
                <a:schemeClr val="bg1"/>
              </a:solidFill>
            </a:endParaRPr>
          </a:p>
          <a:p>
            <a:pPr marL="914400" lvl="1" indent="-457200">
              <a:buFont typeface="Courier New" panose="02070309020205020404" pitchFamily="49" charset="0"/>
              <a:buChar char="o"/>
            </a:pPr>
            <a:r>
              <a:rPr lang="en-US" sz="2800" dirty="0" smtClean="0">
                <a:solidFill>
                  <a:schemeClr val="bg1"/>
                </a:solidFill>
              </a:rPr>
              <a:t>Opens October 1</a:t>
            </a:r>
            <a:r>
              <a:rPr lang="en-US" sz="2800" baseline="30000" dirty="0" smtClean="0">
                <a:solidFill>
                  <a:schemeClr val="bg1"/>
                </a:solidFill>
              </a:rPr>
              <a:t>st</a:t>
            </a:r>
            <a:r>
              <a:rPr lang="en-US" sz="2800" dirty="0" smtClean="0">
                <a:solidFill>
                  <a:schemeClr val="bg1"/>
                </a:solidFill>
              </a:rPr>
              <a:t> and you must complete it before finishing high school</a:t>
            </a:r>
            <a:br>
              <a:rPr lang="en-US" sz="2800" dirty="0" smtClean="0">
                <a:solidFill>
                  <a:schemeClr val="bg1"/>
                </a:solidFill>
              </a:rPr>
            </a:br>
            <a:endParaRPr lang="en-US" sz="2800" dirty="0" smtClean="0">
              <a:solidFill>
                <a:schemeClr val="bg1"/>
              </a:solidFill>
            </a:endParaRPr>
          </a:p>
          <a:p>
            <a:pPr marL="914400" lvl="1" indent="-457200">
              <a:buFont typeface="Courier New" panose="02070309020205020404" pitchFamily="49" charset="0"/>
              <a:buChar char="o"/>
            </a:pPr>
            <a:r>
              <a:rPr lang="en-US" sz="2800" dirty="0" smtClean="0">
                <a:solidFill>
                  <a:schemeClr val="bg1"/>
                </a:solidFill>
              </a:rPr>
              <a:t>www.FloridaStudentFinancialAid.org</a:t>
            </a:r>
            <a:br>
              <a:rPr lang="en-US" sz="2800" dirty="0" smtClean="0">
                <a:solidFill>
                  <a:schemeClr val="bg1"/>
                </a:solidFill>
              </a:rPr>
            </a:br>
            <a:endParaRPr lang="en-US" sz="2800" dirty="0" smtClean="0">
              <a:solidFill>
                <a:schemeClr val="bg1"/>
              </a:solidFill>
            </a:endParaRPr>
          </a:p>
          <a:p>
            <a:pPr marL="914400" lvl="1" indent="-457200">
              <a:buFont typeface="Courier New" panose="02070309020205020404" pitchFamily="49" charset="0"/>
              <a:buChar char="o"/>
            </a:pPr>
            <a:r>
              <a:rPr lang="en-US" sz="2800" dirty="0" smtClean="0">
                <a:solidFill>
                  <a:schemeClr val="bg1"/>
                </a:solidFill>
              </a:rPr>
              <a:t>www.FloridaShines.org</a:t>
            </a:r>
            <a:endParaRPr lang="en-US" dirty="0"/>
          </a:p>
        </p:txBody>
      </p:sp>
    </p:spTree>
    <p:extLst>
      <p:ext uri="{BB962C8B-B14F-4D97-AF65-F5344CB8AC3E}">
        <p14:creationId xmlns:p14="http://schemas.microsoft.com/office/powerpoint/2010/main" val="41874035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5" name="Subtitle 4"/>
          <p:cNvSpPr>
            <a:spLocks noGrp="1"/>
          </p:cNvSpPr>
          <p:nvPr>
            <p:ph type="subTitle" idx="4294967295"/>
          </p:nvPr>
        </p:nvSpPr>
        <p:spPr>
          <a:xfrm>
            <a:off x="0" y="201613"/>
            <a:ext cx="6189663" cy="949325"/>
          </a:xfrm>
        </p:spPr>
        <p:txBody>
          <a:bodyPr/>
          <a:lstStyle/>
          <a:p>
            <a:r>
              <a:rPr lang="en-US" dirty="0" smtClean="0"/>
              <a:t>Quality </a:t>
            </a:r>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14400" y="2286000"/>
            <a:ext cx="6781800" cy="707886"/>
          </a:xfrm>
          <a:prstGeom prst="rect">
            <a:avLst/>
          </a:prstGeom>
          <a:noFill/>
        </p:spPr>
        <p:txBody>
          <a:bodyPr wrap="square" rtlCol="0">
            <a:spAutoFit/>
          </a:bodyPr>
          <a:lstStyle/>
          <a:p>
            <a:r>
              <a:rPr lang="en-US" sz="4000" dirty="0" smtClean="0">
                <a:solidFill>
                  <a:schemeClr val="bg1"/>
                </a:solidFill>
                <a:latin typeface="Impact" panose="020B0806030902050204" pitchFamily="34" charset="0"/>
              </a:rPr>
              <a:t>State financial aid</a:t>
            </a:r>
            <a:endParaRPr lang="en-US" sz="4000" dirty="0">
              <a:solidFill>
                <a:schemeClr val="bg1"/>
              </a:solidFill>
              <a:latin typeface="Impact" panose="020B0806030902050204" pitchFamily="34" charset="0"/>
            </a:endParaRPr>
          </a:p>
        </p:txBody>
      </p:sp>
      <p:sp>
        <p:nvSpPr>
          <p:cNvPr id="9" name="TextBox 8"/>
          <p:cNvSpPr txBox="1"/>
          <p:nvPr/>
        </p:nvSpPr>
        <p:spPr>
          <a:xfrm>
            <a:off x="865598" y="2994742"/>
            <a:ext cx="7467600" cy="800219"/>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rPr>
              <a:t>BF Academic Scholars (FAS) &amp; Medallion (FMS)</a:t>
            </a:r>
            <a:endParaRPr lang="en-US" dirty="0" smtClean="0">
              <a:solidFill>
                <a:schemeClr val="bg1"/>
              </a:solidFill>
            </a:endParaRPr>
          </a:p>
          <a:p>
            <a:pPr marL="914400" lvl="1" indent="-457200">
              <a:buFont typeface="Courier New" panose="02070309020205020404" pitchFamily="49" charset="0"/>
              <a:buChar char="o"/>
            </a:pPr>
            <a:endParaRPr lang="en-US" dirty="0">
              <a:solidFill>
                <a:schemeClr val="bg1"/>
              </a:solidFill>
            </a:endParaRPr>
          </a:p>
        </p:txBody>
      </p:sp>
      <p:pic>
        <p:nvPicPr>
          <p:cNvPr id="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0184" t="43692" r="19501" b="28562"/>
          <a:stretch/>
        </p:blipFill>
        <p:spPr bwMode="auto">
          <a:xfrm>
            <a:off x="865598" y="3766386"/>
            <a:ext cx="7353299" cy="2600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1603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5" name="Subtitle 4"/>
          <p:cNvSpPr>
            <a:spLocks noGrp="1"/>
          </p:cNvSpPr>
          <p:nvPr>
            <p:ph type="subTitle" idx="4294967295"/>
          </p:nvPr>
        </p:nvSpPr>
        <p:spPr>
          <a:xfrm>
            <a:off x="0" y="201613"/>
            <a:ext cx="6189663" cy="949325"/>
          </a:xfrm>
        </p:spPr>
        <p:txBody>
          <a:bodyPr/>
          <a:lstStyle/>
          <a:p>
            <a:r>
              <a:rPr lang="en-US" dirty="0" smtClean="0"/>
              <a:t>Quality </a:t>
            </a:r>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14400" y="2286000"/>
            <a:ext cx="6781800" cy="707886"/>
          </a:xfrm>
          <a:prstGeom prst="rect">
            <a:avLst/>
          </a:prstGeom>
          <a:noFill/>
        </p:spPr>
        <p:txBody>
          <a:bodyPr wrap="square" rtlCol="0">
            <a:spAutoFit/>
          </a:bodyPr>
          <a:lstStyle/>
          <a:p>
            <a:r>
              <a:rPr lang="en-US" sz="4000" dirty="0" smtClean="0">
                <a:solidFill>
                  <a:schemeClr val="bg1"/>
                </a:solidFill>
                <a:latin typeface="Impact" panose="020B0806030902050204" pitchFamily="34" charset="0"/>
              </a:rPr>
              <a:t>State financial aid</a:t>
            </a:r>
            <a:endParaRPr lang="en-US" sz="4000" dirty="0">
              <a:solidFill>
                <a:schemeClr val="bg1"/>
              </a:solidFill>
              <a:latin typeface="Impact" panose="020B0806030902050204" pitchFamily="34" charset="0"/>
            </a:endParaRPr>
          </a:p>
        </p:txBody>
      </p:sp>
      <p:sp>
        <p:nvSpPr>
          <p:cNvPr id="8" name="TextBox 7"/>
          <p:cNvSpPr txBox="1"/>
          <p:nvPr/>
        </p:nvSpPr>
        <p:spPr>
          <a:xfrm>
            <a:off x="865598" y="2994742"/>
            <a:ext cx="7467600"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rPr>
              <a:t>BF Florida </a:t>
            </a:r>
            <a:r>
              <a:rPr lang="en-US" sz="2800" dirty="0">
                <a:solidFill>
                  <a:schemeClr val="bg1"/>
                </a:solidFill>
              </a:rPr>
              <a:t>Gold Seal Vocational Scholars (GSV</a:t>
            </a:r>
            <a:r>
              <a:rPr lang="en-US" sz="2800" dirty="0" smtClean="0">
                <a:solidFill>
                  <a:schemeClr val="bg1"/>
                </a:solidFill>
              </a:rPr>
              <a:t>)</a:t>
            </a: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317" t="32943" r="14384" b="44885"/>
          <a:stretch/>
        </p:blipFill>
        <p:spPr bwMode="auto">
          <a:xfrm>
            <a:off x="253029" y="3886200"/>
            <a:ext cx="8692738" cy="2078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7218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5" name="Subtitle 4"/>
          <p:cNvSpPr>
            <a:spLocks noGrp="1"/>
          </p:cNvSpPr>
          <p:nvPr>
            <p:ph type="subTitle" idx="4294967295"/>
          </p:nvPr>
        </p:nvSpPr>
        <p:spPr>
          <a:xfrm>
            <a:off x="0" y="201613"/>
            <a:ext cx="6189663" cy="949325"/>
          </a:xfrm>
        </p:spPr>
        <p:txBody>
          <a:bodyPr/>
          <a:lstStyle/>
          <a:p>
            <a:r>
              <a:rPr lang="en-US" dirty="0" smtClean="0"/>
              <a:t>Quality </a:t>
            </a:r>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72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14400" y="2286000"/>
            <a:ext cx="6781800" cy="707886"/>
          </a:xfrm>
          <a:prstGeom prst="rect">
            <a:avLst/>
          </a:prstGeom>
          <a:noFill/>
        </p:spPr>
        <p:txBody>
          <a:bodyPr wrap="square" rtlCol="0">
            <a:spAutoFit/>
          </a:bodyPr>
          <a:lstStyle/>
          <a:p>
            <a:r>
              <a:rPr lang="en-US" sz="4000" dirty="0" smtClean="0">
                <a:solidFill>
                  <a:schemeClr val="bg1"/>
                </a:solidFill>
                <a:latin typeface="Impact" panose="020B0806030902050204" pitchFamily="34" charset="0"/>
              </a:rPr>
              <a:t>State financial aid</a:t>
            </a:r>
            <a:endParaRPr lang="en-US" sz="4000" dirty="0">
              <a:solidFill>
                <a:schemeClr val="bg1"/>
              </a:solidFill>
              <a:latin typeface="Impact" panose="020B0806030902050204" pitchFamily="34" charset="0"/>
            </a:endParaRPr>
          </a:p>
        </p:txBody>
      </p:sp>
      <p:sp>
        <p:nvSpPr>
          <p:cNvPr id="8" name="TextBox 7"/>
          <p:cNvSpPr txBox="1"/>
          <p:nvPr/>
        </p:nvSpPr>
        <p:spPr>
          <a:xfrm>
            <a:off x="865598" y="2994742"/>
            <a:ext cx="7467600" cy="338554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rPr>
              <a:t>BF Florida </a:t>
            </a:r>
            <a:r>
              <a:rPr lang="en-US" sz="2800" dirty="0">
                <a:solidFill>
                  <a:schemeClr val="bg1"/>
                </a:solidFill>
              </a:rPr>
              <a:t>Gold Seal </a:t>
            </a:r>
            <a:r>
              <a:rPr lang="en-US" sz="2800" dirty="0" smtClean="0">
                <a:solidFill>
                  <a:schemeClr val="bg1"/>
                </a:solidFill>
              </a:rPr>
              <a:t>CAPE Scholars (GSC)</a:t>
            </a:r>
          </a:p>
          <a:p>
            <a:pPr marL="914400" lvl="1" indent="-457200">
              <a:buFont typeface="Courier New" panose="02070309020205020404" pitchFamily="49" charset="0"/>
              <a:buChar char="o"/>
            </a:pPr>
            <a:r>
              <a:rPr lang="en-US" sz="2400" dirty="0" smtClean="0">
                <a:solidFill>
                  <a:schemeClr val="bg1"/>
                </a:solidFill>
              </a:rPr>
              <a:t>Used to fund a career education or a certificate program</a:t>
            </a:r>
          </a:p>
          <a:p>
            <a:pPr marL="914400" lvl="1" indent="-457200">
              <a:buFont typeface="Courier New" panose="02070309020205020404" pitchFamily="49" charset="0"/>
              <a:buChar char="o"/>
            </a:pPr>
            <a:r>
              <a:rPr lang="en-US" sz="2400" dirty="0" smtClean="0">
                <a:solidFill>
                  <a:schemeClr val="bg1"/>
                </a:solidFill>
              </a:rPr>
              <a:t>Meet general Bright Futures requirements</a:t>
            </a:r>
          </a:p>
          <a:p>
            <a:pPr marL="914400" lvl="1" indent="-457200">
              <a:buFont typeface="Courier New" panose="02070309020205020404" pitchFamily="49" charset="0"/>
              <a:buChar char="o"/>
            </a:pPr>
            <a:r>
              <a:rPr lang="en-US" sz="2400" dirty="0" smtClean="0">
                <a:solidFill>
                  <a:schemeClr val="bg1"/>
                </a:solidFill>
              </a:rPr>
              <a:t>Earn a minimum of 5 postsecondary credit hours through CAPE industry certifications which articulate college credit</a:t>
            </a:r>
          </a:p>
          <a:p>
            <a:pPr marL="914400" lvl="1" indent="-457200">
              <a:buFont typeface="Courier New" panose="02070309020205020404" pitchFamily="49" charset="0"/>
              <a:buChar char="o"/>
            </a:pPr>
            <a:r>
              <a:rPr lang="en-US" sz="2400" dirty="0">
                <a:solidFill>
                  <a:schemeClr val="bg1"/>
                </a:solidFill>
              </a:rPr>
              <a:t>Complete 30 service hours</a:t>
            </a:r>
            <a:endParaRPr lang="en-US" sz="2400" dirty="0" smtClean="0">
              <a:solidFill>
                <a:schemeClr val="bg1"/>
              </a:solidFill>
            </a:endParaRPr>
          </a:p>
          <a:p>
            <a:pPr marL="914400" lvl="1" indent="-457200">
              <a:buFont typeface="Courier New" panose="02070309020205020404" pitchFamily="49" charset="0"/>
              <a:buChar char="o"/>
            </a:pPr>
            <a:endParaRPr lang="en-US" dirty="0">
              <a:solidFill>
                <a:schemeClr val="bg1"/>
              </a:solidFill>
            </a:endParaRPr>
          </a:p>
        </p:txBody>
      </p:sp>
    </p:spTree>
    <p:extLst>
      <p:ext uri="{BB962C8B-B14F-4D97-AF65-F5344CB8AC3E}">
        <p14:creationId xmlns:p14="http://schemas.microsoft.com/office/powerpoint/2010/main" val="2348758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5" name="Subtitle 4"/>
          <p:cNvSpPr>
            <a:spLocks noGrp="1"/>
          </p:cNvSpPr>
          <p:nvPr>
            <p:ph type="subTitle" idx="4294967295"/>
          </p:nvPr>
        </p:nvSpPr>
        <p:spPr>
          <a:xfrm>
            <a:off x="0" y="201613"/>
            <a:ext cx="6189663" cy="949325"/>
          </a:xfrm>
        </p:spPr>
        <p:txBody>
          <a:bodyPr/>
          <a:lstStyle/>
          <a:p>
            <a:r>
              <a:rPr lang="en-US" dirty="0" smtClean="0"/>
              <a:t>Quality </a:t>
            </a:r>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14400" y="2286000"/>
            <a:ext cx="6781800" cy="707886"/>
          </a:xfrm>
          <a:prstGeom prst="rect">
            <a:avLst/>
          </a:prstGeom>
          <a:noFill/>
        </p:spPr>
        <p:txBody>
          <a:bodyPr wrap="square" rtlCol="0">
            <a:spAutoFit/>
          </a:bodyPr>
          <a:lstStyle/>
          <a:p>
            <a:r>
              <a:rPr lang="en-US" sz="4000" dirty="0" smtClean="0">
                <a:solidFill>
                  <a:schemeClr val="bg1"/>
                </a:solidFill>
                <a:latin typeface="Impact" panose="020B0806030902050204" pitchFamily="34" charset="0"/>
              </a:rPr>
              <a:t>State financial aid</a:t>
            </a:r>
            <a:endParaRPr lang="en-US" sz="4000" dirty="0">
              <a:solidFill>
                <a:schemeClr val="bg1"/>
              </a:solidFill>
              <a:latin typeface="Impact" panose="020B0806030902050204" pitchFamily="34" charset="0"/>
            </a:endParaRPr>
          </a:p>
        </p:txBody>
      </p:sp>
      <p:sp>
        <p:nvSpPr>
          <p:cNvPr id="9" name="TextBox 8"/>
          <p:cNvSpPr txBox="1"/>
          <p:nvPr/>
        </p:nvSpPr>
        <p:spPr>
          <a:xfrm>
            <a:off x="865598" y="2865996"/>
            <a:ext cx="7467600"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solidFill>
                  <a:schemeClr val="bg1"/>
                </a:solidFill>
              </a:rPr>
              <a:t>BF Renewal criteria:</a:t>
            </a:r>
            <a:endParaRPr lang="en-US" dirty="0">
              <a:solidFill>
                <a:schemeClr val="bg1"/>
              </a:solidFill>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0357" t="39151" r="19935" b="52550"/>
          <a:stretch/>
        </p:blipFill>
        <p:spPr bwMode="auto">
          <a:xfrm>
            <a:off x="959610" y="3450771"/>
            <a:ext cx="7279575" cy="777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9578" t="52708" r="21689" b="20431"/>
          <a:stretch/>
        </p:blipFill>
        <p:spPr bwMode="auto">
          <a:xfrm>
            <a:off x="966537" y="4228606"/>
            <a:ext cx="7279575" cy="2517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3385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5" name="Subtitle 4"/>
          <p:cNvSpPr>
            <a:spLocks noGrp="1"/>
          </p:cNvSpPr>
          <p:nvPr>
            <p:ph type="subTitle" idx="4294967295"/>
          </p:nvPr>
        </p:nvSpPr>
        <p:spPr>
          <a:xfrm>
            <a:off x="0" y="201613"/>
            <a:ext cx="6189663" cy="949325"/>
          </a:xfrm>
        </p:spPr>
        <p:txBody>
          <a:bodyPr/>
          <a:lstStyle/>
          <a:p>
            <a:r>
              <a:rPr lang="en-US" dirty="0" smtClean="0"/>
              <a:t>Quality </a:t>
            </a:r>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14400" y="2286000"/>
            <a:ext cx="6781800" cy="707886"/>
          </a:xfrm>
          <a:prstGeom prst="rect">
            <a:avLst/>
          </a:prstGeom>
          <a:noFill/>
        </p:spPr>
        <p:txBody>
          <a:bodyPr wrap="square" rtlCol="0">
            <a:spAutoFit/>
          </a:bodyPr>
          <a:lstStyle/>
          <a:p>
            <a:r>
              <a:rPr lang="en-US" sz="4000" dirty="0" smtClean="0">
                <a:solidFill>
                  <a:schemeClr val="bg1"/>
                </a:solidFill>
                <a:latin typeface="Impact" panose="020B0806030902050204" pitchFamily="34" charset="0"/>
              </a:rPr>
              <a:t>Institutional financial aid</a:t>
            </a:r>
            <a:endParaRPr lang="en-US" sz="4000" dirty="0">
              <a:solidFill>
                <a:schemeClr val="bg1"/>
              </a:solidFill>
              <a:latin typeface="Impact" panose="020B0806030902050204" pitchFamily="34" charset="0"/>
            </a:endParaRPr>
          </a:p>
        </p:txBody>
      </p:sp>
      <p:sp>
        <p:nvSpPr>
          <p:cNvPr id="8" name="TextBox 7"/>
          <p:cNvSpPr txBox="1"/>
          <p:nvPr/>
        </p:nvSpPr>
        <p:spPr>
          <a:xfrm>
            <a:off x="838200" y="3124200"/>
            <a:ext cx="7467600" cy="3354765"/>
          </a:xfrm>
          <a:prstGeom prst="rect">
            <a:avLst/>
          </a:prstGeom>
          <a:noFill/>
        </p:spPr>
        <p:txBody>
          <a:bodyPr wrap="square" rtlCol="0">
            <a:spAutoFit/>
          </a:bodyPr>
          <a:lstStyle/>
          <a:p>
            <a:pPr marL="457200" indent="-457200">
              <a:buFont typeface="Arial" panose="020B0604020202020204" pitchFamily="34" charset="0"/>
              <a:buChar char="•"/>
            </a:pPr>
            <a:r>
              <a:rPr lang="en-US" sz="3600" dirty="0" smtClean="0">
                <a:solidFill>
                  <a:schemeClr val="bg1"/>
                </a:solidFill>
              </a:rPr>
              <a:t>Foundations</a:t>
            </a:r>
          </a:p>
          <a:p>
            <a:pPr marL="1028700" lvl="1" indent="-571500">
              <a:buFont typeface="Courier New" panose="02070309020205020404" pitchFamily="49" charset="0"/>
              <a:buChar char="o"/>
            </a:pPr>
            <a:endParaRPr lang="en-US" sz="2800" dirty="0" smtClean="0">
              <a:solidFill>
                <a:schemeClr val="bg1"/>
              </a:solidFill>
            </a:endParaRPr>
          </a:p>
          <a:p>
            <a:pPr marL="1028700" lvl="1" indent="-571500">
              <a:buFont typeface="Courier New" panose="02070309020205020404" pitchFamily="49" charset="0"/>
              <a:buChar char="o"/>
            </a:pPr>
            <a:r>
              <a:rPr lang="en-US" sz="2800" dirty="0" smtClean="0">
                <a:solidFill>
                  <a:schemeClr val="bg1"/>
                </a:solidFill>
              </a:rPr>
              <a:t>Non-profits designed to provide scholarship opportunities for deserving students</a:t>
            </a:r>
            <a:br>
              <a:rPr lang="en-US" sz="2800" dirty="0" smtClean="0">
                <a:solidFill>
                  <a:schemeClr val="bg1"/>
                </a:solidFill>
              </a:rPr>
            </a:br>
            <a:endParaRPr lang="en-US" sz="2800" dirty="0" smtClean="0">
              <a:solidFill>
                <a:schemeClr val="bg1"/>
              </a:solidFill>
            </a:endParaRPr>
          </a:p>
          <a:p>
            <a:pPr marL="1028700" lvl="1" indent="-571500">
              <a:buFont typeface="Courier New" panose="02070309020205020404" pitchFamily="49" charset="0"/>
              <a:buChar char="o"/>
            </a:pPr>
            <a:r>
              <a:rPr lang="en-US" sz="2800" dirty="0" smtClean="0">
                <a:solidFill>
                  <a:schemeClr val="bg1"/>
                </a:solidFill>
              </a:rPr>
              <a:t>www.gcccfoundation.org</a:t>
            </a:r>
            <a:endParaRPr lang="en-US" sz="1400" dirty="0"/>
          </a:p>
        </p:txBody>
      </p:sp>
    </p:spTree>
    <p:extLst>
      <p:ext uri="{BB962C8B-B14F-4D97-AF65-F5344CB8AC3E}">
        <p14:creationId xmlns:p14="http://schemas.microsoft.com/office/powerpoint/2010/main" val="4138000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5" name="Subtitle 4"/>
          <p:cNvSpPr>
            <a:spLocks noGrp="1"/>
          </p:cNvSpPr>
          <p:nvPr>
            <p:ph type="subTitle" idx="4294967295"/>
          </p:nvPr>
        </p:nvSpPr>
        <p:spPr>
          <a:xfrm>
            <a:off x="0" y="201613"/>
            <a:ext cx="6189663" cy="949325"/>
          </a:xfrm>
        </p:spPr>
        <p:txBody>
          <a:bodyPr/>
          <a:lstStyle/>
          <a:p>
            <a:r>
              <a:rPr lang="en-US" dirty="0" smtClean="0"/>
              <a:t>Quality </a:t>
            </a:r>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14400" y="2286000"/>
            <a:ext cx="6781800" cy="707886"/>
          </a:xfrm>
          <a:prstGeom prst="rect">
            <a:avLst/>
          </a:prstGeom>
          <a:noFill/>
        </p:spPr>
        <p:txBody>
          <a:bodyPr wrap="square" rtlCol="0">
            <a:spAutoFit/>
          </a:bodyPr>
          <a:lstStyle/>
          <a:p>
            <a:r>
              <a:rPr lang="en-US" sz="4000" dirty="0" smtClean="0">
                <a:solidFill>
                  <a:schemeClr val="bg1"/>
                </a:solidFill>
                <a:latin typeface="Impact" panose="020B0806030902050204" pitchFamily="34" charset="0"/>
              </a:rPr>
              <a:t>Private financial aid</a:t>
            </a:r>
            <a:endParaRPr lang="en-US" sz="4000" dirty="0">
              <a:solidFill>
                <a:schemeClr val="bg1"/>
              </a:solidFill>
              <a:latin typeface="Impact" panose="020B0806030902050204" pitchFamily="34" charset="0"/>
            </a:endParaRPr>
          </a:p>
        </p:txBody>
      </p:sp>
      <p:sp>
        <p:nvSpPr>
          <p:cNvPr id="8" name="TextBox 7"/>
          <p:cNvSpPr txBox="1"/>
          <p:nvPr/>
        </p:nvSpPr>
        <p:spPr>
          <a:xfrm>
            <a:off x="838200" y="3124200"/>
            <a:ext cx="7467600" cy="3508653"/>
          </a:xfrm>
          <a:prstGeom prst="rect">
            <a:avLst/>
          </a:prstGeom>
          <a:noFill/>
        </p:spPr>
        <p:txBody>
          <a:bodyPr wrap="square" rtlCol="0">
            <a:spAutoFit/>
          </a:bodyPr>
          <a:lstStyle/>
          <a:p>
            <a:pPr marL="457200" indent="-457200">
              <a:buFont typeface="Arial" panose="020B0604020202020204" pitchFamily="34" charset="0"/>
              <a:buChar char="•"/>
            </a:pPr>
            <a:r>
              <a:rPr lang="en-US" sz="3600" dirty="0">
                <a:solidFill>
                  <a:schemeClr val="bg1"/>
                </a:solidFill>
              </a:rPr>
              <a:t>Variety of </a:t>
            </a:r>
            <a:r>
              <a:rPr lang="en-US" sz="3600" dirty="0" smtClean="0">
                <a:solidFill>
                  <a:schemeClr val="bg1"/>
                </a:solidFill>
              </a:rPr>
              <a:t>sources</a:t>
            </a:r>
            <a:r>
              <a:rPr lang="en-US" sz="2800" dirty="0" smtClean="0">
                <a:solidFill>
                  <a:schemeClr val="bg1"/>
                </a:solidFill>
              </a:rPr>
              <a:t/>
            </a:r>
            <a:br>
              <a:rPr lang="en-US" sz="2800" dirty="0" smtClean="0">
                <a:solidFill>
                  <a:schemeClr val="bg1"/>
                </a:solidFill>
              </a:rPr>
            </a:br>
            <a:endParaRPr lang="en-US" sz="2800" dirty="0" smtClean="0">
              <a:solidFill>
                <a:schemeClr val="bg1"/>
              </a:solidFill>
            </a:endParaRPr>
          </a:p>
          <a:p>
            <a:pPr marL="914400" lvl="1" indent="-457200">
              <a:buFont typeface="Courier New" panose="02070309020205020404" pitchFamily="49" charset="0"/>
              <a:buChar char="o"/>
            </a:pPr>
            <a:r>
              <a:rPr lang="en-US" sz="2800" dirty="0" smtClean="0">
                <a:solidFill>
                  <a:schemeClr val="bg1"/>
                </a:solidFill>
              </a:rPr>
              <a:t>Don’t pay for an online scholarship website!</a:t>
            </a:r>
            <a:br>
              <a:rPr lang="en-US" sz="2800" dirty="0" smtClean="0">
                <a:solidFill>
                  <a:schemeClr val="bg1"/>
                </a:solidFill>
              </a:rPr>
            </a:br>
            <a:endParaRPr lang="en-US" sz="2800" dirty="0" smtClean="0">
              <a:solidFill>
                <a:schemeClr val="bg1"/>
              </a:solidFill>
            </a:endParaRPr>
          </a:p>
          <a:p>
            <a:pPr marL="914400" lvl="1" indent="-457200">
              <a:buFont typeface="Courier New" panose="02070309020205020404" pitchFamily="49" charset="0"/>
              <a:buChar char="o"/>
            </a:pPr>
            <a:r>
              <a:rPr lang="en-US" sz="2800" dirty="0" smtClean="0">
                <a:solidFill>
                  <a:schemeClr val="bg1"/>
                </a:solidFill>
              </a:rPr>
              <a:t>Need-based grants probably require FAFSA</a:t>
            </a:r>
            <a:br>
              <a:rPr lang="en-US" sz="2800" dirty="0" smtClean="0">
                <a:solidFill>
                  <a:schemeClr val="bg1"/>
                </a:solidFill>
              </a:rPr>
            </a:br>
            <a:endParaRPr lang="en-US" sz="2800" dirty="0" smtClean="0">
              <a:solidFill>
                <a:schemeClr val="bg1"/>
              </a:solidFill>
            </a:endParaRPr>
          </a:p>
          <a:p>
            <a:pPr marL="914400" lvl="1" indent="-457200">
              <a:buFont typeface="Courier New" panose="02070309020205020404" pitchFamily="49" charset="0"/>
              <a:buChar char="o"/>
            </a:pPr>
            <a:r>
              <a:rPr lang="en-US" sz="2800" dirty="0">
                <a:solidFill>
                  <a:schemeClr val="bg1"/>
                </a:solidFill>
              </a:rPr>
              <a:t>www.fastweb.com</a:t>
            </a:r>
            <a:endParaRPr lang="en-US" sz="2800" dirty="0" smtClean="0">
              <a:solidFill>
                <a:schemeClr val="bg1"/>
              </a:solidFill>
            </a:endParaRPr>
          </a:p>
          <a:p>
            <a:pPr marL="342900" indent="-342900">
              <a:buFont typeface="+mj-lt"/>
              <a:buAutoNum type="arabicPeriod"/>
            </a:pPr>
            <a:endParaRPr lang="en-US" dirty="0"/>
          </a:p>
        </p:txBody>
      </p:sp>
    </p:spTree>
    <p:extLst>
      <p:ext uri="{BB962C8B-B14F-4D97-AF65-F5344CB8AC3E}">
        <p14:creationId xmlns:p14="http://schemas.microsoft.com/office/powerpoint/2010/main" val="280219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5" name="Subtitle 4"/>
          <p:cNvSpPr>
            <a:spLocks noGrp="1"/>
          </p:cNvSpPr>
          <p:nvPr>
            <p:ph type="subTitle" idx="4294967295"/>
          </p:nvPr>
        </p:nvSpPr>
        <p:spPr>
          <a:xfrm>
            <a:off x="0" y="201613"/>
            <a:ext cx="6189663" cy="949325"/>
          </a:xfrm>
        </p:spPr>
        <p:txBody>
          <a:bodyPr/>
          <a:lstStyle/>
          <a:p>
            <a:r>
              <a:rPr lang="en-US" dirty="0" smtClean="0"/>
              <a:t>Quality </a:t>
            </a:r>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14400" y="2286000"/>
            <a:ext cx="6781800" cy="707886"/>
          </a:xfrm>
          <a:prstGeom prst="rect">
            <a:avLst/>
          </a:prstGeom>
          <a:noFill/>
        </p:spPr>
        <p:txBody>
          <a:bodyPr wrap="square" rtlCol="0">
            <a:spAutoFit/>
          </a:bodyPr>
          <a:lstStyle/>
          <a:p>
            <a:r>
              <a:rPr lang="en-US" sz="4000" dirty="0" smtClean="0">
                <a:solidFill>
                  <a:schemeClr val="bg1"/>
                </a:solidFill>
                <a:latin typeface="Impact" panose="020B0806030902050204" pitchFamily="34" charset="0"/>
              </a:rPr>
              <a:t>Financial aid tools</a:t>
            </a:r>
            <a:endParaRPr lang="en-US" sz="4000" dirty="0">
              <a:solidFill>
                <a:schemeClr val="bg1"/>
              </a:solidFill>
              <a:latin typeface="Impact" panose="020B0806030902050204" pitchFamily="34" charset="0"/>
            </a:endParaRPr>
          </a:p>
        </p:txBody>
      </p:sp>
      <p:sp>
        <p:nvSpPr>
          <p:cNvPr id="8" name="TextBox 7"/>
          <p:cNvSpPr txBox="1"/>
          <p:nvPr/>
        </p:nvSpPr>
        <p:spPr>
          <a:xfrm>
            <a:off x="838200" y="3124200"/>
            <a:ext cx="7467600" cy="3600986"/>
          </a:xfrm>
          <a:prstGeom prst="rect">
            <a:avLst/>
          </a:prstGeom>
          <a:noFill/>
        </p:spPr>
        <p:txBody>
          <a:bodyPr wrap="square" rtlCol="0">
            <a:spAutoFit/>
          </a:bodyPr>
          <a:lstStyle/>
          <a:p>
            <a:pPr marL="457200" indent="-457200">
              <a:buFont typeface="Arial" panose="020B0604020202020204" pitchFamily="34" charset="0"/>
              <a:buChar char="•"/>
            </a:pPr>
            <a:r>
              <a:rPr lang="en-US" sz="3000" dirty="0" smtClean="0">
                <a:solidFill>
                  <a:schemeClr val="bg1"/>
                </a:solidFill>
              </a:rPr>
              <a:t>College Scorecard</a:t>
            </a:r>
            <a:br>
              <a:rPr lang="en-US" sz="3000" dirty="0" smtClean="0">
                <a:solidFill>
                  <a:schemeClr val="bg1"/>
                </a:solidFill>
              </a:rPr>
            </a:br>
            <a:r>
              <a:rPr lang="en-US" sz="3000" dirty="0" smtClean="0">
                <a:solidFill>
                  <a:schemeClr val="bg1"/>
                </a:solidFill>
              </a:rPr>
              <a:t>https</a:t>
            </a:r>
            <a:r>
              <a:rPr lang="en-US" sz="3000" dirty="0">
                <a:solidFill>
                  <a:schemeClr val="bg1"/>
                </a:solidFill>
              </a:rPr>
              <a:t>://</a:t>
            </a:r>
            <a:r>
              <a:rPr lang="en-US" sz="3000" dirty="0" smtClean="0">
                <a:solidFill>
                  <a:schemeClr val="bg1"/>
                </a:solidFill>
              </a:rPr>
              <a:t>collegescorecard.ed.gov</a:t>
            </a:r>
            <a:br>
              <a:rPr lang="en-US" sz="3000" dirty="0" smtClean="0">
                <a:solidFill>
                  <a:schemeClr val="bg1"/>
                </a:solidFill>
              </a:rPr>
            </a:br>
            <a:endParaRPr lang="en-US" sz="3000" dirty="0" smtClean="0">
              <a:solidFill>
                <a:schemeClr val="bg1"/>
              </a:solidFill>
            </a:endParaRPr>
          </a:p>
          <a:p>
            <a:pPr marL="457200" indent="-457200">
              <a:buFont typeface="Arial" panose="020B0604020202020204" pitchFamily="34" charset="0"/>
              <a:buChar char="•"/>
            </a:pPr>
            <a:r>
              <a:rPr lang="en-US" sz="3000" dirty="0" smtClean="0">
                <a:solidFill>
                  <a:schemeClr val="bg1"/>
                </a:solidFill>
              </a:rPr>
              <a:t>Net Price Calculators</a:t>
            </a:r>
            <a:br>
              <a:rPr lang="en-US" sz="3000" dirty="0" smtClean="0">
                <a:solidFill>
                  <a:schemeClr val="bg1"/>
                </a:solidFill>
              </a:rPr>
            </a:br>
            <a:endParaRPr lang="en-US" sz="3000" dirty="0" smtClean="0">
              <a:solidFill>
                <a:schemeClr val="bg1"/>
              </a:solidFill>
            </a:endParaRPr>
          </a:p>
          <a:p>
            <a:pPr marL="457200" indent="-457200">
              <a:buFont typeface="Arial" panose="020B0604020202020204" pitchFamily="34" charset="0"/>
              <a:buChar char="•"/>
            </a:pPr>
            <a:r>
              <a:rPr lang="en-US" sz="3000" dirty="0" smtClean="0">
                <a:solidFill>
                  <a:schemeClr val="bg1"/>
                </a:solidFill>
              </a:rPr>
              <a:t>Financial Aid Shopping Sheets</a:t>
            </a:r>
            <a:br>
              <a:rPr lang="en-US" sz="3000" dirty="0" smtClean="0">
                <a:solidFill>
                  <a:schemeClr val="bg1"/>
                </a:solidFill>
              </a:rPr>
            </a:br>
            <a:endParaRPr lang="en-US" sz="3000" dirty="0" smtClean="0">
              <a:solidFill>
                <a:schemeClr val="bg1"/>
              </a:solidFill>
            </a:endParaRPr>
          </a:p>
          <a:p>
            <a:pPr marL="342900" indent="-342900">
              <a:buFont typeface="+mj-lt"/>
              <a:buAutoNum type="arabicPeriod"/>
            </a:pPr>
            <a:endParaRPr lang="en-US" dirty="0"/>
          </a:p>
        </p:txBody>
      </p:sp>
    </p:spTree>
    <p:extLst>
      <p:ext uri="{BB962C8B-B14F-4D97-AF65-F5344CB8AC3E}">
        <p14:creationId xmlns:p14="http://schemas.microsoft.com/office/powerpoint/2010/main" val="4046994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5" name="Subtitle 4"/>
          <p:cNvSpPr>
            <a:spLocks noGrp="1"/>
          </p:cNvSpPr>
          <p:nvPr>
            <p:ph type="subTitle" idx="4294967295"/>
          </p:nvPr>
        </p:nvSpPr>
        <p:spPr>
          <a:xfrm>
            <a:off x="0" y="201613"/>
            <a:ext cx="6189663" cy="949325"/>
          </a:xfrm>
        </p:spPr>
        <p:txBody>
          <a:bodyPr/>
          <a:lstStyle/>
          <a:p>
            <a:r>
              <a:rPr lang="en-US" dirty="0" smtClean="0"/>
              <a:t>Quality </a:t>
            </a:r>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14400" y="2286000"/>
            <a:ext cx="6781800" cy="707886"/>
          </a:xfrm>
          <a:prstGeom prst="rect">
            <a:avLst/>
          </a:prstGeom>
          <a:noFill/>
        </p:spPr>
        <p:txBody>
          <a:bodyPr wrap="square" rtlCol="0">
            <a:spAutoFit/>
          </a:bodyPr>
          <a:lstStyle/>
          <a:p>
            <a:r>
              <a:rPr lang="en-US" sz="4000" dirty="0" smtClean="0">
                <a:solidFill>
                  <a:schemeClr val="bg1"/>
                </a:solidFill>
                <a:latin typeface="Impact" panose="020B0806030902050204" pitchFamily="34" charset="0"/>
              </a:rPr>
              <a:t>Financial aid websites</a:t>
            </a:r>
            <a:endParaRPr lang="en-US" sz="4000" dirty="0">
              <a:solidFill>
                <a:schemeClr val="bg1"/>
              </a:solidFill>
              <a:latin typeface="Impact" panose="020B0806030902050204" pitchFamily="34" charset="0"/>
            </a:endParaRPr>
          </a:p>
        </p:txBody>
      </p:sp>
      <p:sp>
        <p:nvSpPr>
          <p:cNvPr id="8" name="TextBox 7"/>
          <p:cNvSpPr txBox="1"/>
          <p:nvPr/>
        </p:nvSpPr>
        <p:spPr>
          <a:xfrm>
            <a:off x="838200" y="3124200"/>
            <a:ext cx="7467600" cy="4062651"/>
          </a:xfrm>
          <a:prstGeom prst="rect">
            <a:avLst/>
          </a:prstGeom>
          <a:noFill/>
        </p:spPr>
        <p:txBody>
          <a:bodyPr wrap="square" rtlCol="0">
            <a:spAutoFit/>
          </a:bodyPr>
          <a:lstStyle/>
          <a:p>
            <a:pPr marL="457200" indent="-457200">
              <a:buFont typeface="Arial" panose="020B0604020202020204" pitchFamily="34" charset="0"/>
              <a:buChar char="•"/>
            </a:pPr>
            <a:r>
              <a:rPr lang="en-US" sz="3000" dirty="0" smtClean="0">
                <a:solidFill>
                  <a:schemeClr val="bg1"/>
                </a:solidFill>
              </a:rPr>
              <a:t>www.StudentAid.gov</a:t>
            </a:r>
            <a:br>
              <a:rPr lang="en-US" sz="3000" dirty="0" smtClean="0">
                <a:solidFill>
                  <a:schemeClr val="bg1"/>
                </a:solidFill>
              </a:rPr>
            </a:br>
            <a:endParaRPr lang="en-US" sz="3000" dirty="0" smtClean="0">
              <a:solidFill>
                <a:schemeClr val="bg1"/>
              </a:solidFill>
            </a:endParaRPr>
          </a:p>
          <a:p>
            <a:pPr marL="457200" indent="-457200">
              <a:buFont typeface="Arial" panose="020B0604020202020204" pitchFamily="34" charset="0"/>
              <a:buChar char="•"/>
            </a:pPr>
            <a:r>
              <a:rPr lang="en-US" sz="3000" dirty="0" smtClean="0">
                <a:solidFill>
                  <a:schemeClr val="bg1"/>
                </a:solidFill>
              </a:rPr>
              <a:t>www.facebook.com/FederalStudentAid</a:t>
            </a:r>
            <a:br>
              <a:rPr lang="en-US" sz="3000" dirty="0" smtClean="0">
                <a:solidFill>
                  <a:schemeClr val="bg1"/>
                </a:solidFill>
              </a:rPr>
            </a:br>
            <a:endParaRPr lang="en-US" sz="3000" dirty="0" smtClean="0">
              <a:solidFill>
                <a:schemeClr val="bg1"/>
              </a:solidFill>
            </a:endParaRPr>
          </a:p>
          <a:p>
            <a:pPr marL="457200" indent="-457200">
              <a:buFont typeface="Arial" panose="020B0604020202020204" pitchFamily="34" charset="0"/>
              <a:buChar char="•"/>
            </a:pPr>
            <a:r>
              <a:rPr lang="en-US" sz="3000" dirty="0" smtClean="0">
                <a:solidFill>
                  <a:schemeClr val="bg1"/>
                </a:solidFill>
              </a:rPr>
              <a:t>www.twitter.com/FAFSA</a:t>
            </a:r>
            <a:br>
              <a:rPr lang="en-US" sz="3000" dirty="0" smtClean="0">
                <a:solidFill>
                  <a:schemeClr val="bg1"/>
                </a:solidFill>
              </a:rPr>
            </a:br>
            <a:endParaRPr lang="en-US" sz="3000" dirty="0" smtClean="0">
              <a:solidFill>
                <a:schemeClr val="bg1"/>
              </a:solidFill>
            </a:endParaRPr>
          </a:p>
          <a:p>
            <a:pPr marL="457200" indent="-457200">
              <a:buFont typeface="Arial" panose="020B0604020202020204" pitchFamily="34" charset="0"/>
              <a:buChar char="•"/>
            </a:pPr>
            <a:r>
              <a:rPr lang="en-US" sz="3000" dirty="0" smtClean="0">
                <a:solidFill>
                  <a:schemeClr val="bg1"/>
                </a:solidFill>
              </a:rPr>
              <a:t>www.youtube.com/FederalStudentAid</a:t>
            </a:r>
            <a:br>
              <a:rPr lang="en-US" sz="3000" dirty="0" smtClean="0">
                <a:solidFill>
                  <a:schemeClr val="bg1"/>
                </a:solidFill>
              </a:rPr>
            </a:br>
            <a:endParaRPr lang="en-US" sz="3000" dirty="0" smtClean="0">
              <a:solidFill>
                <a:schemeClr val="bg1"/>
              </a:solidFill>
            </a:endParaRPr>
          </a:p>
          <a:p>
            <a:pPr marL="342900" indent="-342900">
              <a:buFont typeface="+mj-lt"/>
              <a:buAutoNum type="arabicPeriod"/>
            </a:pPr>
            <a:endParaRPr lang="en-US" dirty="0"/>
          </a:p>
        </p:txBody>
      </p:sp>
    </p:spTree>
    <p:extLst>
      <p:ext uri="{BB962C8B-B14F-4D97-AF65-F5344CB8AC3E}">
        <p14:creationId xmlns:p14="http://schemas.microsoft.com/office/powerpoint/2010/main" val="1962861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5" name="Subtitle 4"/>
          <p:cNvSpPr>
            <a:spLocks noGrp="1"/>
          </p:cNvSpPr>
          <p:nvPr>
            <p:ph type="subTitle" idx="4294967295"/>
          </p:nvPr>
        </p:nvSpPr>
        <p:spPr>
          <a:xfrm>
            <a:off x="0" y="201613"/>
            <a:ext cx="6189663" cy="949325"/>
          </a:xfrm>
        </p:spPr>
        <p:txBody>
          <a:bodyPr/>
          <a:lstStyle/>
          <a:p>
            <a:r>
              <a:rPr lang="en-US" dirty="0" smtClean="0"/>
              <a:t>Quality </a:t>
            </a:r>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38199" y="4825661"/>
            <a:ext cx="7467600" cy="2031325"/>
          </a:xfrm>
          <a:prstGeom prst="rect">
            <a:avLst/>
          </a:prstGeom>
          <a:noFill/>
        </p:spPr>
        <p:txBody>
          <a:bodyPr wrap="square" rtlCol="0">
            <a:spAutoFit/>
          </a:bodyPr>
          <a:lstStyle/>
          <a:p>
            <a:pPr marL="1943100" lvl="3" indent="-571500">
              <a:buFont typeface="Arial" panose="020B0604020202020204" pitchFamily="34" charset="0"/>
              <a:buChar char="•"/>
            </a:pPr>
            <a:r>
              <a:rPr lang="en-US" sz="5400" dirty="0" smtClean="0">
                <a:solidFill>
                  <a:schemeClr val="bg1"/>
                </a:solidFill>
              </a:rPr>
              <a:t>What is it?</a:t>
            </a:r>
            <a:endParaRPr lang="en-US" sz="5400" dirty="0">
              <a:solidFill>
                <a:schemeClr val="bg1"/>
              </a:solidFill>
            </a:endParaRPr>
          </a:p>
          <a:p>
            <a:pPr marL="1943100" lvl="3" indent="-571500">
              <a:buFont typeface="Arial" panose="020B0604020202020204" pitchFamily="34" charset="0"/>
              <a:buChar char="•"/>
            </a:pPr>
            <a:r>
              <a:rPr lang="en-US" sz="5400" dirty="0" smtClean="0">
                <a:solidFill>
                  <a:schemeClr val="bg1"/>
                </a:solidFill>
              </a:rPr>
              <a:t>How to apply?</a:t>
            </a:r>
          </a:p>
          <a:p>
            <a:pPr marL="342900" indent="-342900">
              <a:buFont typeface="+mj-lt"/>
              <a:buAutoNum type="arabicPeriod"/>
            </a:pPr>
            <a:endParaRPr lang="en-US" dirty="0"/>
          </a:p>
        </p:txBody>
      </p:sp>
      <p:pic>
        <p:nvPicPr>
          <p:cNvPr id="2050" name="Picture 2" descr="C:\Users\KHatcher1\Desktop\financialai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0670" y="2404332"/>
            <a:ext cx="4842659" cy="2421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413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5" name="Subtitle 4"/>
          <p:cNvSpPr>
            <a:spLocks noGrp="1"/>
          </p:cNvSpPr>
          <p:nvPr>
            <p:ph type="subTitle" idx="4294967295"/>
          </p:nvPr>
        </p:nvSpPr>
        <p:spPr>
          <a:xfrm>
            <a:off x="0" y="201613"/>
            <a:ext cx="6189663" cy="949325"/>
          </a:xfrm>
        </p:spPr>
        <p:txBody>
          <a:bodyPr/>
          <a:lstStyle/>
          <a:p>
            <a:r>
              <a:rPr lang="en-US" dirty="0" smtClean="0"/>
              <a:t>Quality </a:t>
            </a:r>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181100" y="2819400"/>
            <a:ext cx="6781800" cy="1323439"/>
          </a:xfrm>
          <a:prstGeom prst="rect">
            <a:avLst/>
          </a:prstGeom>
          <a:noFill/>
        </p:spPr>
        <p:txBody>
          <a:bodyPr wrap="square" rtlCol="0">
            <a:spAutoFit/>
          </a:bodyPr>
          <a:lstStyle/>
          <a:p>
            <a:r>
              <a:rPr lang="en-US" sz="8000" dirty="0" smtClean="0">
                <a:solidFill>
                  <a:schemeClr val="bg1"/>
                </a:solidFill>
                <a:latin typeface="Impact" panose="020B0806030902050204" pitchFamily="34" charset="0"/>
              </a:rPr>
              <a:t>Questions?</a:t>
            </a:r>
            <a:endParaRPr lang="en-US" sz="8000" dirty="0">
              <a:solidFill>
                <a:schemeClr val="bg1"/>
              </a:solidFill>
              <a:latin typeface="Impact" panose="020B0806030902050204" pitchFamily="34" charset="0"/>
            </a:endParaRPr>
          </a:p>
        </p:txBody>
      </p:sp>
    </p:spTree>
    <p:extLst>
      <p:ext uri="{BB962C8B-B14F-4D97-AF65-F5344CB8AC3E}">
        <p14:creationId xmlns:p14="http://schemas.microsoft.com/office/powerpoint/2010/main" val="1633953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5" name="Subtitle 4"/>
          <p:cNvSpPr>
            <a:spLocks noGrp="1"/>
          </p:cNvSpPr>
          <p:nvPr>
            <p:ph type="subTitle" idx="4294967295"/>
          </p:nvPr>
        </p:nvSpPr>
        <p:spPr>
          <a:xfrm>
            <a:off x="0" y="201613"/>
            <a:ext cx="6189663" cy="949325"/>
          </a:xfrm>
        </p:spPr>
        <p:txBody>
          <a:bodyPr/>
          <a:lstStyle/>
          <a:p>
            <a:r>
              <a:rPr lang="en-US" dirty="0" smtClean="0"/>
              <a:t>Quality </a:t>
            </a:r>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181100" y="2819400"/>
            <a:ext cx="6781800" cy="2554545"/>
          </a:xfrm>
          <a:prstGeom prst="rect">
            <a:avLst/>
          </a:prstGeom>
          <a:noFill/>
        </p:spPr>
        <p:txBody>
          <a:bodyPr wrap="square" rtlCol="0">
            <a:spAutoFit/>
          </a:bodyPr>
          <a:lstStyle/>
          <a:p>
            <a:r>
              <a:rPr lang="en-US" sz="8000" dirty="0" smtClean="0">
                <a:solidFill>
                  <a:schemeClr val="bg1"/>
                </a:solidFill>
                <a:latin typeface="Impact" panose="020B0806030902050204" pitchFamily="34" charset="0"/>
              </a:rPr>
              <a:t>What is financial aid?</a:t>
            </a:r>
            <a:endParaRPr lang="en-US" sz="8000" dirty="0">
              <a:solidFill>
                <a:schemeClr val="bg1"/>
              </a:solidFill>
              <a:latin typeface="Impact" panose="020B0806030902050204" pitchFamily="34" charset="0"/>
            </a:endParaRPr>
          </a:p>
        </p:txBody>
      </p:sp>
    </p:spTree>
    <p:extLst>
      <p:ext uri="{BB962C8B-B14F-4D97-AF65-F5344CB8AC3E}">
        <p14:creationId xmlns:p14="http://schemas.microsoft.com/office/powerpoint/2010/main" val="2493919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5" name="Subtitle 4"/>
          <p:cNvSpPr>
            <a:spLocks noGrp="1"/>
          </p:cNvSpPr>
          <p:nvPr>
            <p:ph type="subTitle" idx="4294967295"/>
          </p:nvPr>
        </p:nvSpPr>
        <p:spPr>
          <a:xfrm>
            <a:off x="0" y="201613"/>
            <a:ext cx="6189663" cy="949325"/>
          </a:xfrm>
        </p:spPr>
        <p:txBody>
          <a:bodyPr/>
          <a:lstStyle/>
          <a:p>
            <a:r>
              <a:rPr lang="en-US" dirty="0" smtClean="0"/>
              <a:t>Quality </a:t>
            </a:r>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14400" y="2286000"/>
            <a:ext cx="6781800" cy="707886"/>
          </a:xfrm>
          <a:prstGeom prst="rect">
            <a:avLst/>
          </a:prstGeom>
          <a:noFill/>
        </p:spPr>
        <p:txBody>
          <a:bodyPr wrap="square" rtlCol="0">
            <a:spAutoFit/>
          </a:bodyPr>
          <a:lstStyle/>
          <a:p>
            <a:r>
              <a:rPr lang="en-US" sz="4000" dirty="0" smtClean="0">
                <a:solidFill>
                  <a:schemeClr val="bg1"/>
                </a:solidFill>
                <a:latin typeface="Impact" panose="020B0806030902050204" pitchFamily="34" charset="0"/>
              </a:rPr>
              <a:t>Types of financial aid</a:t>
            </a:r>
            <a:endParaRPr lang="en-US" sz="4000" dirty="0">
              <a:solidFill>
                <a:schemeClr val="bg1"/>
              </a:solidFill>
              <a:latin typeface="Impact" panose="020B0806030902050204" pitchFamily="34" charset="0"/>
            </a:endParaRPr>
          </a:p>
        </p:txBody>
      </p:sp>
      <p:sp>
        <p:nvSpPr>
          <p:cNvPr id="8" name="TextBox 7"/>
          <p:cNvSpPr txBox="1"/>
          <p:nvPr/>
        </p:nvSpPr>
        <p:spPr>
          <a:xfrm>
            <a:off x="838200" y="3124200"/>
            <a:ext cx="7467600" cy="2215991"/>
          </a:xfrm>
          <a:prstGeom prst="rect">
            <a:avLst/>
          </a:prstGeom>
          <a:noFill/>
        </p:spPr>
        <p:txBody>
          <a:bodyPr wrap="square" rtlCol="0">
            <a:spAutoFit/>
          </a:bodyPr>
          <a:lstStyle/>
          <a:p>
            <a:pPr marL="685800" indent="-685800">
              <a:buFont typeface="Arial" panose="020B0604020202020204" pitchFamily="34" charset="0"/>
              <a:buChar char="•"/>
            </a:pPr>
            <a:r>
              <a:rPr lang="en-US" sz="4000" dirty="0" smtClean="0">
                <a:solidFill>
                  <a:schemeClr val="bg1"/>
                </a:solidFill>
              </a:rPr>
              <a:t>Gift aid</a:t>
            </a:r>
            <a:br>
              <a:rPr lang="en-US" sz="4000" dirty="0" smtClean="0">
                <a:solidFill>
                  <a:schemeClr val="bg1"/>
                </a:solidFill>
              </a:rPr>
            </a:br>
            <a:endParaRPr lang="en-US" sz="4000" dirty="0" smtClean="0">
              <a:solidFill>
                <a:schemeClr val="bg1"/>
              </a:solidFill>
            </a:endParaRPr>
          </a:p>
          <a:p>
            <a:pPr marL="685800" indent="-685800">
              <a:buFont typeface="Arial" panose="020B0604020202020204" pitchFamily="34" charset="0"/>
              <a:buChar char="•"/>
            </a:pPr>
            <a:r>
              <a:rPr lang="en-US" sz="4000" dirty="0" smtClean="0">
                <a:solidFill>
                  <a:schemeClr val="bg1"/>
                </a:solidFill>
              </a:rPr>
              <a:t>Self-help aid</a:t>
            </a:r>
          </a:p>
          <a:p>
            <a:pPr marL="342900" indent="-342900">
              <a:buFont typeface="+mj-lt"/>
              <a:buAutoNum type="arabicPeriod"/>
            </a:pPr>
            <a:endParaRPr lang="en-US" dirty="0"/>
          </a:p>
        </p:txBody>
      </p:sp>
    </p:spTree>
    <p:extLst>
      <p:ext uri="{BB962C8B-B14F-4D97-AF65-F5344CB8AC3E}">
        <p14:creationId xmlns:p14="http://schemas.microsoft.com/office/powerpoint/2010/main" val="4197072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5" name="Subtitle 4"/>
          <p:cNvSpPr>
            <a:spLocks noGrp="1"/>
          </p:cNvSpPr>
          <p:nvPr>
            <p:ph type="subTitle" idx="4294967295"/>
          </p:nvPr>
        </p:nvSpPr>
        <p:spPr>
          <a:xfrm>
            <a:off x="0" y="201613"/>
            <a:ext cx="6189663" cy="949325"/>
          </a:xfrm>
        </p:spPr>
        <p:txBody>
          <a:bodyPr/>
          <a:lstStyle/>
          <a:p>
            <a:r>
              <a:rPr lang="en-US" dirty="0" smtClean="0"/>
              <a:t>Quality </a:t>
            </a:r>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14400" y="2286000"/>
            <a:ext cx="6781800" cy="707886"/>
          </a:xfrm>
          <a:prstGeom prst="rect">
            <a:avLst/>
          </a:prstGeom>
          <a:noFill/>
        </p:spPr>
        <p:txBody>
          <a:bodyPr wrap="square" rtlCol="0">
            <a:spAutoFit/>
          </a:bodyPr>
          <a:lstStyle/>
          <a:p>
            <a:r>
              <a:rPr lang="en-US" sz="4000" dirty="0" smtClean="0">
                <a:solidFill>
                  <a:schemeClr val="bg1"/>
                </a:solidFill>
                <a:latin typeface="Impact" panose="020B0806030902050204" pitchFamily="34" charset="0"/>
              </a:rPr>
              <a:t>Categories of financial aid</a:t>
            </a:r>
            <a:endParaRPr lang="en-US" sz="4000" dirty="0">
              <a:solidFill>
                <a:schemeClr val="bg1"/>
              </a:solidFill>
              <a:latin typeface="Impact" panose="020B0806030902050204" pitchFamily="34" charset="0"/>
            </a:endParaRPr>
          </a:p>
        </p:txBody>
      </p:sp>
      <p:sp>
        <p:nvSpPr>
          <p:cNvPr id="8" name="TextBox 7"/>
          <p:cNvSpPr txBox="1"/>
          <p:nvPr/>
        </p:nvSpPr>
        <p:spPr>
          <a:xfrm>
            <a:off x="838200" y="3124200"/>
            <a:ext cx="7467600" cy="3816429"/>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solidFill>
                  <a:schemeClr val="bg1"/>
                </a:solidFill>
              </a:rPr>
              <a:t>Need-based aid</a:t>
            </a:r>
            <a:br>
              <a:rPr lang="en-US" sz="3200" dirty="0" smtClean="0">
                <a:solidFill>
                  <a:schemeClr val="bg1"/>
                </a:solidFill>
              </a:rPr>
            </a:br>
            <a:endParaRPr lang="en-US" sz="3200" dirty="0" smtClean="0">
              <a:solidFill>
                <a:schemeClr val="bg1"/>
              </a:solidFill>
            </a:endParaRPr>
          </a:p>
          <a:p>
            <a:pPr marL="457200" indent="-457200">
              <a:buFont typeface="Arial" panose="020B0604020202020204" pitchFamily="34" charset="0"/>
              <a:buChar char="•"/>
            </a:pPr>
            <a:r>
              <a:rPr lang="en-US" sz="3200" dirty="0" smtClean="0">
                <a:solidFill>
                  <a:schemeClr val="bg1"/>
                </a:solidFill>
              </a:rPr>
              <a:t>Merit-based aid</a:t>
            </a:r>
            <a:br>
              <a:rPr lang="en-US" sz="3200" dirty="0" smtClean="0">
                <a:solidFill>
                  <a:schemeClr val="bg1"/>
                </a:solidFill>
              </a:rPr>
            </a:br>
            <a:endParaRPr lang="en-US" sz="3200" dirty="0" smtClean="0">
              <a:solidFill>
                <a:schemeClr val="bg1"/>
              </a:solidFill>
            </a:endParaRPr>
          </a:p>
          <a:p>
            <a:pPr marL="457200" indent="-457200">
              <a:buFont typeface="Arial" panose="020B0604020202020204" pitchFamily="34" charset="0"/>
              <a:buChar char="•"/>
            </a:pPr>
            <a:r>
              <a:rPr lang="en-US" sz="3200" dirty="0" smtClean="0">
                <a:solidFill>
                  <a:schemeClr val="bg1"/>
                </a:solidFill>
              </a:rPr>
              <a:t>Talent-based aid</a:t>
            </a:r>
            <a:br>
              <a:rPr lang="en-US" sz="3200" dirty="0" smtClean="0">
                <a:solidFill>
                  <a:schemeClr val="bg1"/>
                </a:solidFill>
              </a:rPr>
            </a:br>
            <a:endParaRPr lang="en-US" sz="3200" dirty="0" smtClean="0">
              <a:solidFill>
                <a:schemeClr val="bg1"/>
              </a:solidFill>
            </a:endParaRPr>
          </a:p>
          <a:p>
            <a:pPr marL="457200" indent="-457200">
              <a:buFont typeface="Arial" panose="020B0604020202020204" pitchFamily="34" charset="0"/>
              <a:buChar char="•"/>
            </a:pPr>
            <a:r>
              <a:rPr lang="en-US" sz="3200" dirty="0" smtClean="0">
                <a:solidFill>
                  <a:schemeClr val="bg1"/>
                </a:solidFill>
              </a:rPr>
              <a:t>Non need-based aid</a:t>
            </a:r>
          </a:p>
          <a:p>
            <a:pPr marL="342900" indent="-342900">
              <a:buFont typeface="+mj-lt"/>
              <a:buAutoNum type="arabicPeriod"/>
            </a:pPr>
            <a:endParaRPr lang="en-US" dirty="0"/>
          </a:p>
        </p:txBody>
      </p:sp>
    </p:spTree>
    <p:extLst>
      <p:ext uri="{BB962C8B-B14F-4D97-AF65-F5344CB8AC3E}">
        <p14:creationId xmlns:p14="http://schemas.microsoft.com/office/powerpoint/2010/main" val="1406966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5" name="Subtitle 4"/>
          <p:cNvSpPr>
            <a:spLocks noGrp="1"/>
          </p:cNvSpPr>
          <p:nvPr>
            <p:ph type="subTitle" idx="4294967295"/>
          </p:nvPr>
        </p:nvSpPr>
        <p:spPr>
          <a:xfrm>
            <a:off x="0" y="201613"/>
            <a:ext cx="6189663" cy="949325"/>
          </a:xfrm>
        </p:spPr>
        <p:txBody>
          <a:bodyPr/>
          <a:lstStyle/>
          <a:p>
            <a:r>
              <a:rPr lang="en-US" dirty="0" smtClean="0"/>
              <a:t>Quality </a:t>
            </a:r>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14400" y="2286000"/>
            <a:ext cx="6781800" cy="707886"/>
          </a:xfrm>
          <a:prstGeom prst="rect">
            <a:avLst/>
          </a:prstGeom>
          <a:noFill/>
        </p:spPr>
        <p:txBody>
          <a:bodyPr wrap="square" rtlCol="0">
            <a:spAutoFit/>
          </a:bodyPr>
          <a:lstStyle/>
          <a:p>
            <a:r>
              <a:rPr lang="en-US" sz="4000" dirty="0" smtClean="0">
                <a:solidFill>
                  <a:schemeClr val="bg1"/>
                </a:solidFill>
                <a:latin typeface="Impact" panose="020B0806030902050204" pitchFamily="34" charset="0"/>
              </a:rPr>
              <a:t>Sources of financial aid</a:t>
            </a:r>
            <a:endParaRPr lang="en-US" sz="4000" dirty="0">
              <a:solidFill>
                <a:schemeClr val="bg1"/>
              </a:solidFill>
              <a:latin typeface="Impact" panose="020B0806030902050204" pitchFamily="34" charset="0"/>
            </a:endParaRPr>
          </a:p>
        </p:txBody>
      </p:sp>
      <p:sp>
        <p:nvSpPr>
          <p:cNvPr id="8" name="TextBox 7"/>
          <p:cNvSpPr txBox="1"/>
          <p:nvPr/>
        </p:nvSpPr>
        <p:spPr>
          <a:xfrm>
            <a:off x="838200" y="3124200"/>
            <a:ext cx="7467600" cy="3816429"/>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solidFill>
                  <a:schemeClr val="bg1"/>
                </a:solidFill>
              </a:rPr>
              <a:t>Federal government</a:t>
            </a:r>
            <a:br>
              <a:rPr lang="en-US" sz="3200" dirty="0" smtClean="0">
                <a:solidFill>
                  <a:schemeClr val="bg1"/>
                </a:solidFill>
              </a:rPr>
            </a:br>
            <a:endParaRPr lang="en-US" sz="3200" dirty="0" smtClean="0">
              <a:solidFill>
                <a:schemeClr val="bg1"/>
              </a:solidFill>
            </a:endParaRPr>
          </a:p>
          <a:p>
            <a:pPr marL="457200" indent="-457200">
              <a:buFont typeface="Arial" panose="020B0604020202020204" pitchFamily="34" charset="0"/>
              <a:buChar char="•"/>
            </a:pPr>
            <a:r>
              <a:rPr lang="en-US" sz="3200" dirty="0" smtClean="0">
                <a:solidFill>
                  <a:schemeClr val="bg1"/>
                </a:solidFill>
              </a:rPr>
              <a:t>State government</a:t>
            </a:r>
            <a:br>
              <a:rPr lang="en-US" sz="3200" dirty="0" smtClean="0">
                <a:solidFill>
                  <a:schemeClr val="bg1"/>
                </a:solidFill>
              </a:rPr>
            </a:br>
            <a:endParaRPr lang="en-US" sz="3200" dirty="0" smtClean="0">
              <a:solidFill>
                <a:schemeClr val="bg1"/>
              </a:solidFill>
            </a:endParaRPr>
          </a:p>
          <a:p>
            <a:pPr marL="457200" indent="-457200">
              <a:buFont typeface="Arial" panose="020B0604020202020204" pitchFamily="34" charset="0"/>
              <a:buChar char="•"/>
            </a:pPr>
            <a:r>
              <a:rPr lang="en-US" sz="3200" dirty="0" smtClean="0">
                <a:solidFill>
                  <a:schemeClr val="bg1"/>
                </a:solidFill>
              </a:rPr>
              <a:t>Colleges &amp; Universities</a:t>
            </a:r>
            <a:br>
              <a:rPr lang="en-US" sz="3200" dirty="0" smtClean="0">
                <a:solidFill>
                  <a:schemeClr val="bg1"/>
                </a:solidFill>
              </a:rPr>
            </a:br>
            <a:endParaRPr lang="en-US" sz="3200" dirty="0" smtClean="0">
              <a:solidFill>
                <a:schemeClr val="bg1"/>
              </a:solidFill>
            </a:endParaRPr>
          </a:p>
          <a:p>
            <a:pPr marL="457200" indent="-457200">
              <a:buFont typeface="Arial" panose="020B0604020202020204" pitchFamily="34" charset="0"/>
              <a:buChar char="•"/>
            </a:pPr>
            <a:r>
              <a:rPr lang="en-US" sz="3200" dirty="0" smtClean="0">
                <a:solidFill>
                  <a:schemeClr val="bg1"/>
                </a:solidFill>
              </a:rPr>
              <a:t>Private entities</a:t>
            </a:r>
          </a:p>
          <a:p>
            <a:pPr marL="342900" indent="-342900">
              <a:buFont typeface="+mj-lt"/>
              <a:buAutoNum type="arabicPeriod"/>
            </a:pPr>
            <a:endParaRPr lang="en-US" dirty="0"/>
          </a:p>
        </p:txBody>
      </p:sp>
    </p:spTree>
    <p:extLst>
      <p:ext uri="{BB962C8B-B14F-4D97-AF65-F5344CB8AC3E}">
        <p14:creationId xmlns:p14="http://schemas.microsoft.com/office/powerpoint/2010/main" val="1038378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5" name="Subtitle 4"/>
          <p:cNvSpPr>
            <a:spLocks noGrp="1"/>
          </p:cNvSpPr>
          <p:nvPr>
            <p:ph type="subTitle" idx="4294967295"/>
          </p:nvPr>
        </p:nvSpPr>
        <p:spPr>
          <a:xfrm>
            <a:off x="0" y="201613"/>
            <a:ext cx="6189663" cy="949325"/>
          </a:xfrm>
        </p:spPr>
        <p:txBody>
          <a:bodyPr/>
          <a:lstStyle/>
          <a:p>
            <a:r>
              <a:rPr lang="en-US" dirty="0" smtClean="0"/>
              <a:t>Quality </a:t>
            </a:r>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181100" y="2514600"/>
            <a:ext cx="6781800" cy="3785652"/>
          </a:xfrm>
          <a:prstGeom prst="rect">
            <a:avLst/>
          </a:prstGeom>
          <a:noFill/>
        </p:spPr>
        <p:txBody>
          <a:bodyPr wrap="square" rtlCol="0">
            <a:spAutoFit/>
          </a:bodyPr>
          <a:lstStyle/>
          <a:p>
            <a:r>
              <a:rPr lang="en-US" sz="8000" dirty="0" smtClean="0">
                <a:solidFill>
                  <a:schemeClr val="bg1"/>
                </a:solidFill>
                <a:latin typeface="Impact" panose="020B0806030902050204" pitchFamily="34" charset="0"/>
              </a:rPr>
              <a:t>How to apply for financial aid?</a:t>
            </a:r>
            <a:endParaRPr lang="en-US" sz="8000" dirty="0">
              <a:solidFill>
                <a:schemeClr val="bg1"/>
              </a:solidFill>
              <a:latin typeface="Impact" panose="020B0806030902050204" pitchFamily="34" charset="0"/>
            </a:endParaRPr>
          </a:p>
        </p:txBody>
      </p:sp>
    </p:spTree>
    <p:extLst>
      <p:ext uri="{BB962C8B-B14F-4D97-AF65-F5344CB8AC3E}">
        <p14:creationId xmlns:p14="http://schemas.microsoft.com/office/powerpoint/2010/main" val="806180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5" name="Subtitle 4"/>
          <p:cNvSpPr>
            <a:spLocks noGrp="1"/>
          </p:cNvSpPr>
          <p:nvPr>
            <p:ph type="subTitle" idx="4294967295"/>
          </p:nvPr>
        </p:nvSpPr>
        <p:spPr>
          <a:xfrm>
            <a:off x="0" y="201613"/>
            <a:ext cx="6189663" cy="949325"/>
          </a:xfrm>
        </p:spPr>
        <p:txBody>
          <a:bodyPr/>
          <a:lstStyle/>
          <a:p>
            <a:r>
              <a:rPr lang="en-US" dirty="0" smtClean="0"/>
              <a:t>Quality </a:t>
            </a:r>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14400" y="2286000"/>
            <a:ext cx="6781800" cy="707886"/>
          </a:xfrm>
          <a:prstGeom prst="rect">
            <a:avLst/>
          </a:prstGeom>
          <a:noFill/>
        </p:spPr>
        <p:txBody>
          <a:bodyPr wrap="square" rtlCol="0">
            <a:spAutoFit/>
          </a:bodyPr>
          <a:lstStyle/>
          <a:p>
            <a:r>
              <a:rPr lang="en-US" sz="4000" dirty="0" smtClean="0">
                <a:solidFill>
                  <a:schemeClr val="bg1"/>
                </a:solidFill>
                <a:latin typeface="Impact" panose="020B0806030902050204" pitchFamily="34" charset="0"/>
              </a:rPr>
              <a:t>Federal financial aid</a:t>
            </a:r>
            <a:endParaRPr lang="en-US" sz="4000" dirty="0">
              <a:solidFill>
                <a:schemeClr val="bg1"/>
              </a:solidFill>
              <a:latin typeface="Impact" panose="020B0806030902050204" pitchFamily="34" charset="0"/>
            </a:endParaRPr>
          </a:p>
        </p:txBody>
      </p:sp>
      <p:sp>
        <p:nvSpPr>
          <p:cNvPr id="8" name="TextBox 7"/>
          <p:cNvSpPr txBox="1"/>
          <p:nvPr/>
        </p:nvSpPr>
        <p:spPr>
          <a:xfrm>
            <a:off x="838200" y="3124200"/>
            <a:ext cx="7696200" cy="3570208"/>
          </a:xfrm>
          <a:prstGeom prst="rect">
            <a:avLst/>
          </a:prstGeom>
          <a:noFill/>
        </p:spPr>
        <p:txBody>
          <a:bodyPr wrap="square" rtlCol="0">
            <a:spAutoFit/>
          </a:bodyPr>
          <a:lstStyle/>
          <a:p>
            <a:pPr marL="457200" indent="-457200">
              <a:buFont typeface="Arial" panose="020B0604020202020204" pitchFamily="34" charset="0"/>
              <a:buChar char="•"/>
            </a:pPr>
            <a:r>
              <a:rPr lang="en-US" sz="2800" u="sng" dirty="0" smtClean="0">
                <a:solidFill>
                  <a:schemeClr val="bg1"/>
                </a:solidFill>
              </a:rPr>
              <a:t>F</a:t>
            </a:r>
            <a:r>
              <a:rPr lang="en-US" sz="2800" dirty="0" smtClean="0">
                <a:solidFill>
                  <a:schemeClr val="bg1"/>
                </a:solidFill>
              </a:rPr>
              <a:t>ree </a:t>
            </a:r>
            <a:r>
              <a:rPr lang="en-US" sz="2800" u="sng" dirty="0" smtClean="0">
                <a:solidFill>
                  <a:schemeClr val="bg1"/>
                </a:solidFill>
              </a:rPr>
              <a:t>A</a:t>
            </a:r>
            <a:r>
              <a:rPr lang="en-US" sz="2800" dirty="0" smtClean="0">
                <a:solidFill>
                  <a:schemeClr val="bg1"/>
                </a:solidFill>
              </a:rPr>
              <a:t>pplication for </a:t>
            </a:r>
            <a:r>
              <a:rPr lang="en-US" sz="2800" u="sng" dirty="0" smtClean="0">
                <a:solidFill>
                  <a:schemeClr val="bg1"/>
                </a:solidFill>
              </a:rPr>
              <a:t>F</a:t>
            </a:r>
            <a:r>
              <a:rPr lang="en-US" sz="2800" dirty="0" smtClean="0">
                <a:solidFill>
                  <a:schemeClr val="bg1"/>
                </a:solidFill>
              </a:rPr>
              <a:t>ederal </a:t>
            </a:r>
            <a:r>
              <a:rPr lang="en-US" sz="2800" u="sng" dirty="0" smtClean="0">
                <a:solidFill>
                  <a:schemeClr val="bg1"/>
                </a:solidFill>
              </a:rPr>
              <a:t>S</a:t>
            </a:r>
            <a:r>
              <a:rPr lang="en-US" sz="2800" dirty="0" smtClean="0">
                <a:solidFill>
                  <a:schemeClr val="bg1"/>
                </a:solidFill>
              </a:rPr>
              <a:t>tudent </a:t>
            </a:r>
            <a:r>
              <a:rPr lang="en-US" sz="2800" u="sng" dirty="0" smtClean="0">
                <a:solidFill>
                  <a:schemeClr val="bg1"/>
                </a:solidFill>
              </a:rPr>
              <a:t>A</a:t>
            </a:r>
            <a:r>
              <a:rPr lang="en-US" sz="2800" dirty="0" smtClean="0">
                <a:solidFill>
                  <a:schemeClr val="bg1"/>
                </a:solidFill>
              </a:rPr>
              <a:t>id (FAFSA)</a:t>
            </a:r>
            <a:br>
              <a:rPr lang="en-US" sz="2800" dirty="0" smtClean="0">
                <a:solidFill>
                  <a:schemeClr val="bg1"/>
                </a:solidFill>
              </a:rPr>
            </a:br>
            <a:endParaRPr lang="en-US" sz="2800" dirty="0" smtClean="0">
              <a:solidFill>
                <a:schemeClr val="bg1"/>
              </a:solidFill>
            </a:endParaRPr>
          </a:p>
          <a:p>
            <a:pPr marL="457200" indent="-457200">
              <a:buFont typeface="Arial" panose="020B0604020202020204" pitchFamily="34" charset="0"/>
              <a:buChar char="•"/>
            </a:pPr>
            <a:r>
              <a:rPr lang="en-US" sz="3400" b="1" dirty="0">
                <a:solidFill>
                  <a:schemeClr val="bg1"/>
                </a:solidFill>
              </a:rPr>
              <a:t>fsaid.ed.gov</a:t>
            </a:r>
            <a:r>
              <a:rPr lang="en-US" sz="3400" dirty="0">
                <a:solidFill>
                  <a:schemeClr val="bg1"/>
                </a:solidFill>
              </a:rPr>
              <a:t> </a:t>
            </a:r>
            <a:r>
              <a:rPr lang="en-US" sz="2000" dirty="0" smtClean="0">
                <a:solidFill>
                  <a:schemeClr val="bg1"/>
                </a:solidFill>
              </a:rPr>
              <a:t>&amp;</a:t>
            </a:r>
            <a:r>
              <a:rPr lang="en-US" sz="3400" dirty="0" smtClean="0">
                <a:solidFill>
                  <a:schemeClr val="bg1"/>
                </a:solidFill>
              </a:rPr>
              <a:t> </a:t>
            </a:r>
            <a:r>
              <a:rPr lang="en-US" sz="3400" b="1" dirty="0" smtClean="0">
                <a:solidFill>
                  <a:schemeClr val="bg1"/>
                </a:solidFill>
              </a:rPr>
              <a:t>www.fafsa.gov</a:t>
            </a:r>
            <a:r>
              <a:rPr lang="en-US" sz="3400" dirty="0" smtClean="0">
                <a:solidFill>
                  <a:schemeClr val="bg1"/>
                </a:solidFill>
              </a:rPr>
              <a:t/>
            </a:r>
            <a:br>
              <a:rPr lang="en-US" sz="3400" dirty="0" smtClean="0">
                <a:solidFill>
                  <a:schemeClr val="bg1"/>
                </a:solidFill>
              </a:rPr>
            </a:br>
            <a:endParaRPr lang="en-US" sz="3400" dirty="0" smtClean="0">
              <a:solidFill>
                <a:schemeClr val="bg1"/>
              </a:solidFill>
            </a:endParaRPr>
          </a:p>
          <a:p>
            <a:pPr marL="457200" indent="-457200">
              <a:buFont typeface="Arial" panose="020B0604020202020204" pitchFamily="34" charset="0"/>
              <a:buChar char="•"/>
            </a:pPr>
            <a:r>
              <a:rPr lang="en-US" sz="2800" dirty="0" smtClean="0">
                <a:solidFill>
                  <a:schemeClr val="bg1"/>
                </a:solidFill>
              </a:rPr>
              <a:t>Must re-apply every year!</a:t>
            </a:r>
            <a:br>
              <a:rPr lang="en-US" sz="2800" dirty="0" smtClean="0">
                <a:solidFill>
                  <a:schemeClr val="bg1"/>
                </a:solidFill>
              </a:rPr>
            </a:br>
            <a:endParaRPr lang="en-US" sz="2800" dirty="0" smtClean="0">
              <a:solidFill>
                <a:schemeClr val="bg1"/>
              </a:solidFill>
            </a:endParaRPr>
          </a:p>
          <a:p>
            <a:pPr marL="457200" indent="-457200">
              <a:buFont typeface="Arial" panose="020B0604020202020204" pitchFamily="34" charset="0"/>
              <a:buChar char="•"/>
            </a:pPr>
            <a:r>
              <a:rPr lang="en-US" sz="2800" dirty="0" smtClean="0">
                <a:solidFill>
                  <a:schemeClr val="bg1"/>
                </a:solidFill>
              </a:rPr>
              <a:t>Requires parental, income, household info, etc.</a:t>
            </a:r>
          </a:p>
          <a:p>
            <a:pPr marL="342900" indent="-342900">
              <a:buFont typeface="+mj-lt"/>
              <a:buAutoNum type="arabicPeriod"/>
            </a:pPr>
            <a:endParaRPr lang="en-US" dirty="0"/>
          </a:p>
        </p:txBody>
      </p:sp>
    </p:spTree>
    <p:extLst>
      <p:ext uri="{BB962C8B-B14F-4D97-AF65-F5344CB8AC3E}">
        <p14:creationId xmlns:p14="http://schemas.microsoft.com/office/powerpoint/2010/main" val="1679933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5" name="Subtitle 4"/>
          <p:cNvSpPr>
            <a:spLocks noGrp="1"/>
          </p:cNvSpPr>
          <p:nvPr>
            <p:ph type="subTitle" idx="4294967295"/>
          </p:nvPr>
        </p:nvSpPr>
        <p:spPr>
          <a:xfrm>
            <a:off x="0" y="201613"/>
            <a:ext cx="6189663" cy="949325"/>
          </a:xfrm>
        </p:spPr>
        <p:txBody>
          <a:bodyPr/>
          <a:lstStyle/>
          <a:p>
            <a:r>
              <a:rPr lang="en-US" dirty="0" smtClean="0"/>
              <a:t>Quality </a:t>
            </a:r>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KHatcher1\Desktop\changes.jpg"/>
          <p:cNvPicPr>
            <a:picLocks noChangeAspect="1" noChangeArrowheads="1"/>
          </p:cNvPicPr>
          <p:nvPr/>
        </p:nvPicPr>
        <p:blipFill rotWithShape="1">
          <a:blip r:embed="rId4">
            <a:extLst>
              <a:ext uri="{28A0092B-C50C-407E-A947-70E740481C1C}">
                <a14:useLocalDpi xmlns:a14="http://schemas.microsoft.com/office/drawing/2010/main" val="0"/>
              </a:ext>
            </a:extLst>
          </a:blip>
          <a:srcRect r="1158"/>
          <a:stretch/>
        </p:blipFill>
        <p:spPr bwMode="auto">
          <a:xfrm>
            <a:off x="186126" y="2133600"/>
            <a:ext cx="8771748"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6314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Th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TC101859868[[fn=Thermal]]</Template>
  <TotalTime>914</TotalTime>
  <Words>2602</Words>
  <Application>Microsoft Office PowerPoint</Application>
  <PresentationFormat>On-screen Show (4:3)</PresentationFormat>
  <Paragraphs>214</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Courier New</vt:lpstr>
      <vt:lpstr>Garamond</vt:lpstr>
      <vt:lpstr>Impact</vt:lpstr>
      <vt:lpstr>Thermal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wendi garrett</dc:creator>
  <cp:lastModifiedBy>Davis, Sherri</cp:lastModifiedBy>
  <cp:revision>71</cp:revision>
  <dcterms:created xsi:type="dcterms:W3CDTF">2013-10-03T00:43:29Z</dcterms:created>
  <dcterms:modified xsi:type="dcterms:W3CDTF">2022-08-29T14:42:07Z</dcterms:modified>
</cp:coreProperties>
</file>